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6"/>
  </p:notesMasterIdLst>
  <p:sldIdLst>
    <p:sldId id="272" r:id="rId2"/>
    <p:sldId id="295" r:id="rId3"/>
    <p:sldId id="336" r:id="rId4"/>
    <p:sldId id="335" r:id="rId5"/>
    <p:sldId id="321" r:id="rId6"/>
    <p:sldId id="296" r:id="rId7"/>
    <p:sldId id="324" r:id="rId8"/>
    <p:sldId id="323" r:id="rId9"/>
    <p:sldId id="326" r:id="rId10"/>
    <p:sldId id="306" r:id="rId11"/>
    <p:sldId id="327" r:id="rId12"/>
    <p:sldId id="328" r:id="rId13"/>
    <p:sldId id="313" r:id="rId14"/>
    <p:sldId id="325" r:id="rId15"/>
    <p:sldId id="309" r:id="rId16"/>
    <p:sldId id="318" r:id="rId17"/>
    <p:sldId id="314" r:id="rId18"/>
    <p:sldId id="334" r:id="rId19"/>
    <p:sldId id="330" r:id="rId20"/>
    <p:sldId id="329" r:id="rId21"/>
    <p:sldId id="331" r:id="rId22"/>
    <p:sldId id="332" r:id="rId23"/>
    <p:sldId id="333" r:id="rId24"/>
    <p:sldId id="33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0" d="100"/>
          <a:sy n="30" d="100"/>
        </p:scale>
        <p:origin x="60" y="720"/>
      </p:cViewPr>
      <p:guideLst>
        <p:guide orient="horz" pos="2160"/>
        <p:guide pos="2880"/>
      </p:guideLst>
    </p:cSldViewPr>
  </p:slideViewPr>
  <p:notesTextViewPr>
    <p:cViewPr>
      <p:scale>
        <a:sx n="1" d="1"/>
        <a:sy n="1" d="1"/>
      </p:scale>
      <p:origin x="0" y="0"/>
    </p:cViewPr>
  </p:notesTextViewPr>
  <p:sorterViewPr>
    <p:cViewPr>
      <p:scale>
        <a:sx n="150" d="100"/>
        <a:sy n="150" d="100"/>
      </p:scale>
      <p:origin x="0" y="-64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35F050-D740-4E71-AF4F-B8C37FA0E8BC}" type="datetimeFigureOut">
              <a:rPr lang="en-US" smtClean="0"/>
              <a:t>10/5/2022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DCB63B-62ED-431C-A953-D23DA2BA5EA5}" type="slidenum">
              <a:rPr lang="en-US" smtClean="0"/>
              <a:t>‹#›</a:t>
            </a:fld>
            <a:endParaRPr lang="en-US" dirty="0"/>
          </a:p>
        </p:txBody>
      </p:sp>
    </p:spTree>
    <p:extLst>
      <p:ext uri="{BB962C8B-B14F-4D97-AF65-F5344CB8AC3E}">
        <p14:creationId xmlns:p14="http://schemas.microsoft.com/office/powerpoint/2010/main" val="3274939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D5E9A1C-6A56-4077-A6A1-63E4E400E324}" type="datetime1">
              <a:rPr lang="en-US" smtClean="0"/>
              <a:t>10/5/2022</a:t>
            </a:fld>
            <a:endParaRPr lang="en-US" dirty="0"/>
          </a:p>
        </p:txBody>
      </p:sp>
      <p:sp>
        <p:nvSpPr>
          <p:cNvPr id="5" name="Footer Placeholder 4"/>
          <p:cNvSpPr>
            <a:spLocks noGrp="1"/>
          </p:cNvSpPr>
          <p:nvPr>
            <p:ph type="ftr" sz="quarter" idx="11"/>
          </p:nvPr>
        </p:nvSpPr>
        <p:spPr/>
        <p:txBody>
          <a:bodyPr/>
          <a:lstStyle/>
          <a:p>
            <a:r>
              <a:rPr lang="en-US" dirty="0"/>
              <a:t>Modify Existing eDisposition.12</a:t>
            </a:r>
          </a:p>
        </p:txBody>
      </p:sp>
      <p:sp>
        <p:nvSpPr>
          <p:cNvPr id="6" name="Slide Number Placeholder 5"/>
          <p:cNvSpPr>
            <a:spLocks noGrp="1"/>
          </p:cNvSpPr>
          <p:nvPr>
            <p:ph type="sldNum" sz="quarter" idx="12"/>
          </p:nvPr>
        </p:nvSpPr>
        <p:spPr/>
        <p:txBody>
          <a:bodyPr/>
          <a:lstStyle/>
          <a:p>
            <a:fld id="{FB6C2022-6D04-4B1A-993F-29AF65AFFD25}" type="slidenum">
              <a:rPr lang="en-US" smtClean="0"/>
              <a:t>‹#›</a:t>
            </a:fld>
            <a:endParaRPr lang="en-US" dirty="0"/>
          </a:p>
        </p:txBody>
      </p:sp>
    </p:spTree>
    <p:extLst>
      <p:ext uri="{BB962C8B-B14F-4D97-AF65-F5344CB8AC3E}">
        <p14:creationId xmlns:p14="http://schemas.microsoft.com/office/powerpoint/2010/main" val="1816875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B9EC29-E220-400C-8213-CBEA908E214F}" type="datetime1">
              <a:rPr lang="en-US" smtClean="0"/>
              <a:t>10/5/2022</a:t>
            </a:fld>
            <a:endParaRPr lang="en-US" dirty="0"/>
          </a:p>
        </p:txBody>
      </p:sp>
      <p:sp>
        <p:nvSpPr>
          <p:cNvPr id="5" name="Footer Placeholder 4"/>
          <p:cNvSpPr>
            <a:spLocks noGrp="1"/>
          </p:cNvSpPr>
          <p:nvPr>
            <p:ph type="ftr" sz="quarter" idx="11"/>
          </p:nvPr>
        </p:nvSpPr>
        <p:spPr/>
        <p:txBody>
          <a:bodyPr/>
          <a:lstStyle/>
          <a:p>
            <a:r>
              <a:rPr lang="en-US" dirty="0"/>
              <a:t>Modify Existing eDisposition.12</a:t>
            </a:r>
          </a:p>
        </p:txBody>
      </p:sp>
      <p:sp>
        <p:nvSpPr>
          <p:cNvPr id="6" name="Slide Number Placeholder 5"/>
          <p:cNvSpPr>
            <a:spLocks noGrp="1"/>
          </p:cNvSpPr>
          <p:nvPr>
            <p:ph type="sldNum" sz="quarter" idx="12"/>
          </p:nvPr>
        </p:nvSpPr>
        <p:spPr/>
        <p:txBody>
          <a:bodyPr/>
          <a:lstStyle/>
          <a:p>
            <a:fld id="{FB6C2022-6D04-4B1A-993F-29AF65AFFD25}" type="slidenum">
              <a:rPr lang="en-US" smtClean="0"/>
              <a:t>‹#›</a:t>
            </a:fld>
            <a:endParaRPr lang="en-US" dirty="0"/>
          </a:p>
        </p:txBody>
      </p:sp>
    </p:spTree>
    <p:extLst>
      <p:ext uri="{BB962C8B-B14F-4D97-AF65-F5344CB8AC3E}">
        <p14:creationId xmlns:p14="http://schemas.microsoft.com/office/powerpoint/2010/main" val="2960756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D8D35F-8856-4079-8383-755AE97C424E}" type="datetime1">
              <a:rPr lang="en-US" smtClean="0"/>
              <a:t>10/5/2022</a:t>
            </a:fld>
            <a:endParaRPr lang="en-US" dirty="0"/>
          </a:p>
        </p:txBody>
      </p:sp>
      <p:sp>
        <p:nvSpPr>
          <p:cNvPr id="5" name="Footer Placeholder 4"/>
          <p:cNvSpPr>
            <a:spLocks noGrp="1"/>
          </p:cNvSpPr>
          <p:nvPr>
            <p:ph type="ftr" sz="quarter" idx="11"/>
          </p:nvPr>
        </p:nvSpPr>
        <p:spPr/>
        <p:txBody>
          <a:bodyPr/>
          <a:lstStyle/>
          <a:p>
            <a:r>
              <a:rPr lang="en-US" dirty="0"/>
              <a:t>Modify Existing eDisposition.12</a:t>
            </a:r>
          </a:p>
        </p:txBody>
      </p:sp>
      <p:sp>
        <p:nvSpPr>
          <p:cNvPr id="6" name="Slide Number Placeholder 5"/>
          <p:cNvSpPr>
            <a:spLocks noGrp="1"/>
          </p:cNvSpPr>
          <p:nvPr>
            <p:ph type="sldNum" sz="quarter" idx="12"/>
          </p:nvPr>
        </p:nvSpPr>
        <p:spPr/>
        <p:txBody>
          <a:bodyPr/>
          <a:lstStyle/>
          <a:p>
            <a:fld id="{FB6C2022-6D04-4B1A-993F-29AF65AFFD25}" type="slidenum">
              <a:rPr lang="en-US" smtClean="0"/>
              <a:t>‹#›</a:t>
            </a:fld>
            <a:endParaRPr lang="en-US" dirty="0"/>
          </a:p>
        </p:txBody>
      </p:sp>
    </p:spTree>
    <p:extLst>
      <p:ext uri="{BB962C8B-B14F-4D97-AF65-F5344CB8AC3E}">
        <p14:creationId xmlns:p14="http://schemas.microsoft.com/office/powerpoint/2010/main" val="1531119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E5CBA8-4F26-4C1D-924E-268F5D57310F}" type="datetime1">
              <a:rPr lang="en-US" smtClean="0"/>
              <a:t>10/5/2022</a:t>
            </a:fld>
            <a:endParaRPr lang="en-US" dirty="0"/>
          </a:p>
        </p:txBody>
      </p:sp>
      <p:sp>
        <p:nvSpPr>
          <p:cNvPr id="5" name="Footer Placeholder 4"/>
          <p:cNvSpPr>
            <a:spLocks noGrp="1"/>
          </p:cNvSpPr>
          <p:nvPr>
            <p:ph type="ftr" sz="quarter" idx="11"/>
          </p:nvPr>
        </p:nvSpPr>
        <p:spPr/>
        <p:txBody>
          <a:bodyPr/>
          <a:lstStyle/>
          <a:p>
            <a:r>
              <a:rPr lang="en-US" dirty="0"/>
              <a:t>Modify Existing eDisposition.12</a:t>
            </a:r>
          </a:p>
        </p:txBody>
      </p:sp>
      <p:sp>
        <p:nvSpPr>
          <p:cNvPr id="6" name="Slide Number Placeholder 5"/>
          <p:cNvSpPr>
            <a:spLocks noGrp="1"/>
          </p:cNvSpPr>
          <p:nvPr>
            <p:ph type="sldNum" sz="quarter" idx="12"/>
          </p:nvPr>
        </p:nvSpPr>
        <p:spPr/>
        <p:txBody>
          <a:bodyPr/>
          <a:lstStyle/>
          <a:p>
            <a:fld id="{FB6C2022-6D04-4B1A-993F-29AF65AFFD25}" type="slidenum">
              <a:rPr lang="en-US" smtClean="0"/>
              <a:t>‹#›</a:t>
            </a:fld>
            <a:endParaRPr lang="en-US" dirty="0"/>
          </a:p>
        </p:txBody>
      </p:sp>
    </p:spTree>
    <p:extLst>
      <p:ext uri="{BB962C8B-B14F-4D97-AF65-F5344CB8AC3E}">
        <p14:creationId xmlns:p14="http://schemas.microsoft.com/office/powerpoint/2010/main" val="650882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B4EFF0-7DA4-461B-93B3-05E8678374A9}" type="datetime1">
              <a:rPr lang="en-US" smtClean="0"/>
              <a:t>10/5/2022</a:t>
            </a:fld>
            <a:endParaRPr lang="en-US" dirty="0"/>
          </a:p>
        </p:txBody>
      </p:sp>
      <p:sp>
        <p:nvSpPr>
          <p:cNvPr id="5" name="Footer Placeholder 4"/>
          <p:cNvSpPr>
            <a:spLocks noGrp="1"/>
          </p:cNvSpPr>
          <p:nvPr>
            <p:ph type="ftr" sz="quarter" idx="11"/>
          </p:nvPr>
        </p:nvSpPr>
        <p:spPr/>
        <p:txBody>
          <a:bodyPr/>
          <a:lstStyle/>
          <a:p>
            <a:r>
              <a:rPr lang="en-US" dirty="0"/>
              <a:t>Modify Existing eDisposition.12</a:t>
            </a:r>
          </a:p>
        </p:txBody>
      </p:sp>
      <p:sp>
        <p:nvSpPr>
          <p:cNvPr id="6" name="Slide Number Placeholder 5"/>
          <p:cNvSpPr>
            <a:spLocks noGrp="1"/>
          </p:cNvSpPr>
          <p:nvPr>
            <p:ph type="sldNum" sz="quarter" idx="12"/>
          </p:nvPr>
        </p:nvSpPr>
        <p:spPr/>
        <p:txBody>
          <a:bodyPr/>
          <a:lstStyle/>
          <a:p>
            <a:fld id="{FB6C2022-6D04-4B1A-993F-29AF65AFFD25}" type="slidenum">
              <a:rPr lang="en-US" smtClean="0"/>
              <a:t>‹#›</a:t>
            </a:fld>
            <a:endParaRPr lang="en-US" dirty="0"/>
          </a:p>
        </p:txBody>
      </p:sp>
    </p:spTree>
    <p:extLst>
      <p:ext uri="{BB962C8B-B14F-4D97-AF65-F5344CB8AC3E}">
        <p14:creationId xmlns:p14="http://schemas.microsoft.com/office/powerpoint/2010/main" val="784463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2C7B571-1AD4-4893-BFF7-BDFD4526F971}" type="datetime1">
              <a:rPr lang="en-US" smtClean="0"/>
              <a:t>10/5/2022</a:t>
            </a:fld>
            <a:endParaRPr lang="en-US" dirty="0"/>
          </a:p>
        </p:txBody>
      </p:sp>
      <p:sp>
        <p:nvSpPr>
          <p:cNvPr id="6" name="Footer Placeholder 5"/>
          <p:cNvSpPr>
            <a:spLocks noGrp="1"/>
          </p:cNvSpPr>
          <p:nvPr>
            <p:ph type="ftr" sz="quarter" idx="11"/>
          </p:nvPr>
        </p:nvSpPr>
        <p:spPr/>
        <p:txBody>
          <a:bodyPr/>
          <a:lstStyle/>
          <a:p>
            <a:r>
              <a:rPr lang="en-US" dirty="0"/>
              <a:t>Modify Existing eDisposition.12</a:t>
            </a:r>
          </a:p>
        </p:txBody>
      </p:sp>
      <p:sp>
        <p:nvSpPr>
          <p:cNvPr id="7" name="Slide Number Placeholder 6"/>
          <p:cNvSpPr>
            <a:spLocks noGrp="1"/>
          </p:cNvSpPr>
          <p:nvPr>
            <p:ph type="sldNum" sz="quarter" idx="12"/>
          </p:nvPr>
        </p:nvSpPr>
        <p:spPr/>
        <p:txBody>
          <a:bodyPr/>
          <a:lstStyle/>
          <a:p>
            <a:fld id="{FB6C2022-6D04-4B1A-993F-29AF65AFFD25}" type="slidenum">
              <a:rPr lang="en-US" smtClean="0"/>
              <a:t>‹#›</a:t>
            </a:fld>
            <a:endParaRPr lang="en-US" dirty="0"/>
          </a:p>
        </p:txBody>
      </p:sp>
    </p:spTree>
    <p:extLst>
      <p:ext uri="{BB962C8B-B14F-4D97-AF65-F5344CB8AC3E}">
        <p14:creationId xmlns:p14="http://schemas.microsoft.com/office/powerpoint/2010/main" val="2645510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A5259A-D1E7-4950-A670-D4CB83C06931}" type="datetime1">
              <a:rPr lang="en-US" smtClean="0"/>
              <a:t>10/5/2022</a:t>
            </a:fld>
            <a:endParaRPr lang="en-US" dirty="0"/>
          </a:p>
        </p:txBody>
      </p:sp>
      <p:sp>
        <p:nvSpPr>
          <p:cNvPr id="8" name="Footer Placeholder 7"/>
          <p:cNvSpPr>
            <a:spLocks noGrp="1"/>
          </p:cNvSpPr>
          <p:nvPr>
            <p:ph type="ftr" sz="quarter" idx="11"/>
          </p:nvPr>
        </p:nvSpPr>
        <p:spPr/>
        <p:txBody>
          <a:bodyPr/>
          <a:lstStyle/>
          <a:p>
            <a:r>
              <a:rPr lang="en-US" dirty="0"/>
              <a:t>Modify Existing eDisposition.12</a:t>
            </a:r>
          </a:p>
        </p:txBody>
      </p:sp>
      <p:sp>
        <p:nvSpPr>
          <p:cNvPr id="9" name="Slide Number Placeholder 8"/>
          <p:cNvSpPr>
            <a:spLocks noGrp="1"/>
          </p:cNvSpPr>
          <p:nvPr>
            <p:ph type="sldNum" sz="quarter" idx="12"/>
          </p:nvPr>
        </p:nvSpPr>
        <p:spPr/>
        <p:txBody>
          <a:bodyPr/>
          <a:lstStyle/>
          <a:p>
            <a:fld id="{FB6C2022-6D04-4B1A-993F-29AF65AFFD25}" type="slidenum">
              <a:rPr lang="en-US" smtClean="0"/>
              <a:t>‹#›</a:t>
            </a:fld>
            <a:endParaRPr lang="en-US" dirty="0"/>
          </a:p>
        </p:txBody>
      </p:sp>
    </p:spTree>
    <p:extLst>
      <p:ext uri="{BB962C8B-B14F-4D97-AF65-F5344CB8AC3E}">
        <p14:creationId xmlns:p14="http://schemas.microsoft.com/office/powerpoint/2010/main" val="960609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D88D5A-D13D-40D4-A6C3-7E41B544446C}" type="datetime1">
              <a:rPr lang="en-US" smtClean="0"/>
              <a:t>10/5/2022</a:t>
            </a:fld>
            <a:endParaRPr lang="en-US" dirty="0"/>
          </a:p>
        </p:txBody>
      </p:sp>
      <p:sp>
        <p:nvSpPr>
          <p:cNvPr id="4" name="Footer Placeholder 3"/>
          <p:cNvSpPr>
            <a:spLocks noGrp="1"/>
          </p:cNvSpPr>
          <p:nvPr>
            <p:ph type="ftr" sz="quarter" idx="11"/>
          </p:nvPr>
        </p:nvSpPr>
        <p:spPr/>
        <p:txBody>
          <a:bodyPr/>
          <a:lstStyle/>
          <a:p>
            <a:r>
              <a:rPr lang="en-US" dirty="0"/>
              <a:t>Modify Existing eDisposition.12</a:t>
            </a:r>
          </a:p>
        </p:txBody>
      </p:sp>
      <p:sp>
        <p:nvSpPr>
          <p:cNvPr id="5" name="Slide Number Placeholder 4"/>
          <p:cNvSpPr>
            <a:spLocks noGrp="1"/>
          </p:cNvSpPr>
          <p:nvPr>
            <p:ph type="sldNum" sz="quarter" idx="12"/>
          </p:nvPr>
        </p:nvSpPr>
        <p:spPr/>
        <p:txBody>
          <a:bodyPr/>
          <a:lstStyle/>
          <a:p>
            <a:fld id="{FB6C2022-6D04-4B1A-993F-29AF65AFFD25}" type="slidenum">
              <a:rPr lang="en-US" smtClean="0"/>
              <a:t>‹#›</a:t>
            </a:fld>
            <a:endParaRPr lang="en-US" dirty="0"/>
          </a:p>
        </p:txBody>
      </p:sp>
    </p:spTree>
    <p:extLst>
      <p:ext uri="{BB962C8B-B14F-4D97-AF65-F5344CB8AC3E}">
        <p14:creationId xmlns:p14="http://schemas.microsoft.com/office/powerpoint/2010/main" val="1662920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7EA67C-56CB-4C0D-8B91-C6E55FBDB015}" type="datetime1">
              <a:rPr lang="en-US" smtClean="0"/>
              <a:t>10/5/2022</a:t>
            </a:fld>
            <a:endParaRPr lang="en-US" dirty="0"/>
          </a:p>
        </p:txBody>
      </p:sp>
      <p:sp>
        <p:nvSpPr>
          <p:cNvPr id="3" name="Footer Placeholder 2"/>
          <p:cNvSpPr>
            <a:spLocks noGrp="1"/>
          </p:cNvSpPr>
          <p:nvPr>
            <p:ph type="ftr" sz="quarter" idx="11"/>
          </p:nvPr>
        </p:nvSpPr>
        <p:spPr/>
        <p:txBody>
          <a:bodyPr/>
          <a:lstStyle/>
          <a:p>
            <a:r>
              <a:rPr lang="en-US" dirty="0"/>
              <a:t>Modify Existing eDisposition.12</a:t>
            </a:r>
          </a:p>
        </p:txBody>
      </p:sp>
      <p:sp>
        <p:nvSpPr>
          <p:cNvPr id="4" name="Slide Number Placeholder 3"/>
          <p:cNvSpPr>
            <a:spLocks noGrp="1"/>
          </p:cNvSpPr>
          <p:nvPr>
            <p:ph type="sldNum" sz="quarter" idx="12"/>
          </p:nvPr>
        </p:nvSpPr>
        <p:spPr/>
        <p:txBody>
          <a:bodyPr/>
          <a:lstStyle/>
          <a:p>
            <a:fld id="{FB6C2022-6D04-4B1A-993F-29AF65AFFD25}" type="slidenum">
              <a:rPr lang="en-US" smtClean="0"/>
              <a:t>‹#›</a:t>
            </a:fld>
            <a:endParaRPr lang="en-US" dirty="0"/>
          </a:p>
        </p:txBody>
      </p:sp>
    </p:spTree>
    <p:extLst>
      <p:ext uri="{BB962C8B-B14F-4D97-AF65-F5344CB8AC3E}">
        <p14:creationId xmlns:p14="http://schemas.microsoft.com/office/powerpoint/2010/main" val="2108626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82CB64-93ED-4676-8FCF-B0CB5F3A0CBF}" type="datetime1">
              <a:rPr lang="en-US" smtClean="0"/>
              <a:t>10/5/2022</a:t>
            </a:fld>
            <a:endParaRPr lang="en-US" dirty="0"/>
          </a:p>
        </p:txBody>
      </p:sp>
      <p:sp>
        <p:nvSpPr>
          <p:cNvPr id="6" name="Footer Placeholder 5"/>
          <p:cNvSpPr>
            <a:spLocks noGrp="1"/>
          </p:cNvSpPr>
          <p:nvPr>
            <p:ph type="ftr" sz="quarter" idx="11"/>
          </p:nvPr>
        </p:nvSpPr>
        <p:spPr/>
        <p:txBody>
          <a:bodyPr/>
          <a:lstStyle/>
          <a:p>
            <a:r>
              <a:rPr lang="en-US" dirty="0"/>
              <a:t>Modify Existing eDisposition.12</a:t>
            </a:r>
          </a:p>
        </p:txBody>
      </p:sp>
      <p:sp>
        <p:nvSpPr>
          <p:cNvPr id="7" name="Slide Number Placeholder 6"/>
          <p:cNvSpPr>
            <a:spLocks noGrp="1"/>
          </p:cNvSpPr>
          <p:nvPr>
            <p:ph type="sldNum" sz="quarter" idx="12"/>
          </p:nvPr>
        </p:nvSpPr>
        <p:spPr/>
        <p:txBody>
          <a:bodyPr/>
          <a:lstStyle/>
          <a:p>
            <a:fld id="{FB6C2022-6D04-4B1A-993F-29AF65AFFD25}" type="slidenum">
              <a:rPr lang="en-US" smtClean="0"/>
              <a:t>‹#›</a:t>
            </a:fld>
            <a:endParaRPr lang="en-US" dirty="0"/>
          </a:p>
        </p:txBody>
      </p:sp>
    </p:spTree>
    <p:extLst>
      <p:ext uri="{BB962C8B-B14F-4D97-AF65-F5344CB8AC3E}">
        <p14:creationId xmlns:p14="http://schemas.microsoft.com/office/powerpoint/2010/main" val="1818123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4820F1-AC4D-474E-AE1A-0619A6C18318}" type="datetime1">
              <a:rPr lang="en-US" smtClean="0"/>
              <a:t>10/5/2022</a:t>
            </a:fld>
            <a:endParaRPr lang="en-US" dirty="0"/>
          </a:p>
        </p:txBody>
      </p:sp>
      <p:sp>
        <p:nvSpPr>
          <p:cNvPr id="6" name="Footer Placeholder 5"/>
          <p:cNvSpPr>
            <a:spLocks noGrp="1"/>
          </p:cNvSpPr>
          <p:nvPr>
            <p:ph type="ftr" sz="quarter" idx="11"/>
          </p:nvPr>
        </p:nvSpPr>
        <p:spPr/>
        <p:txBody>
          <a:bodyPr/>
          <a:lstStyle/>
          <a:p>
            <a:r>
              <a:rPr lang="en-US" dirty="0"/>
              <a:t>Modify Existing eDisposition.12</a:t>
            </a:r>
          </a:p>
        </p:txBody>
      </p:sp>
      <p:sp>
        <p:nvSpPr>
          <p:cNvPr id="7" name="Slide Number Placeholder 6"/>
          <p:cNvSpPr>
            <a:spLocks noGrp="1"/>
          </p:cNvSpPr>
          <p:nvPr>
            <p:ph type="sldNum" sz="quarter" idx="12"/>
          </p:nvPr>
        </p:nvSpPr>
        <p:spPr/>
        <p:txBody>
          <a:bodyPr/>
          <a:lstStyle/>
          <a:p>
            <a:fld id="{FB6C2022-6D04-4B1A-993F-29AF65AFFD25}" type="slidenum">
              <a:rPr lang="en-US" smtClean="0"/>
              <a:t>‹#›</a:t>
            </a:fld>
            <a:endParaRPr lang="en-US" dirty="0"/>
          </a:p>
        </p:txBody>
      </p:sp>
    </p:spTree>
    <p:extLst>
      <p:ext uri="{BB962C8B-B14F-4D97-AF65-F5344CB8AC3E}">
        <p14:creationId xmlns:p14="http://schemas.microsoft.com/office/powerpoint/2010/main" val="1072610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80000"/>
                <a:satMod val="300000"/>
              </a:schemeClr>
            </a:gs>
            <a:gs pos="100000">
              <a:schemeClr val="bg2">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90AE0A-0BA9-458B-BCF6-71CD16E3A3F9}" type="datetime1">
              <a:rPr lang="en-US" smtClean="0"/>
              <a:t>10/5/2022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Modify Existing eDisposition.12</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6C2022-6D04-4B1A-993F-29AF65AFFD25}" type="slidenum">
              <a:rPr lang="en-US" smtClean="0"/>
              <a:t>‹#›</a:t>
            </a:fld>
            <a:endParaRPr lang="en-US" dirty="0"/>
          </a:p>
        </p:txBody>
      </p:sp>
      <p:pic>
        <p:nvPicPr>
          <p:cNvPr id="1026" name="Picture 2" descr="new Nemsis-logoTaglineTransparent"/>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6200" y="76201"/>
            <a:ext cx="17526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2"/>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94142" y="6477000"/>
            <a:ext cx="1495425" cy="3082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1779906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nemsis.org/media/nemsis_v3/release-3.5.0/DataDictionary/ChangeLog.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nemsis.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19908"/>
            <a:ext cx="7772400" cy="3048000"/>
          </a:xfrm>
        </p:spPr>
        <p:txBody>
          <a:bodyPr>
            <a:noAutofit/>
          </a:bodyPr>
          <a:lstStyle/>
          <a:p>
            <a:r>
              <a:rPr lang="en-US" b="1" dirty="0">
                <a:solidFill>
                  <a:srgbClr val="C00000"/>
                </a:solidFill>
                <a:effectLst>
                  <a:outerShdw blurRad="38100" dist="38100" dir="2700000" algn="tl">
                    <a:srgbClr val="000000">
                      <a:alpha val="43137"/>
                    </a:srgbClr>
                  </a:outerShdw>
                </a:effectLst>
                <a:latin typeface="+mn-lt"/>
                <a:ea typeface="+mn-ea"/>
                <a:cs typeface="+mn-cs"/>
              </a:rPr>
              <a:t>NEMSIS V3.5</a:t>
            </a:r>
            <a:br>
              <a:rPr lang="en-US" sz="4000" b="1" dirty="0"/>
            </a:br>
            <a:r>
              <a:rPr lang="en-US" sz="4000" b="1" dirty="0"/>
              <a:t>The Important Changes:</a:t>
            </a:r>
            <a:br>
              <a:rPr lang="en-US" sz="4000" b="1" dirty="0"/>
            </a:br>
            <a:r>
              <a:rPr lang="en-US" sz="4000" b="1" dirty="0"/>
              <a:t>Describing the Whole EMS Event</a:t>
            </a:r>
          </a:p>
        </p:txBody>
      </p:sp>
      <p:sp>
        <p:nvSpPr>
          <p:cNvPr id="3" name="Subtitle 2"/>
          <p:cNvSpPr>
            <a:spLocks noGrp="1"/>
          </p:cNvSpPr>
          <p:nvPr>
            <p:ph type="subTitle" idx="1"/>
          </p:nvPr>
        </p:nvSpPr>
        <p:spPr>
          <a:xfrm>
            <a:off x="457200" y="4038600"/>
            <a:ext cx="8229600" cy="1219200"/>
          </a:xfrm>
        </p:spPr>
        <p:txBody>
          <a:bodyPr>
            <a:normAutofit/>
          </a:bodyPr>
          <a:lstStyle/>
          <a:p>
            <a:r>
              <a:rPr lang="en-US" sz="4000" b="1" dirty="0">
                <a:solidFill>
                  <a:srgbClr val="C00000"/>
                </a:solidFill>
                <a:effectLst>
                  <a:outerShdw blurRad="38100" dist="38100" dir="2700000" algn="tl">
                    <a:srgbClr val="000000">
                      <a:alpha val="43137"/>
                    </a:srgbClr>
                  </a:outerShdw>
                </a:effectLst>
              </a:rPr>
              <a:t>Its not just about eDisposition.12…</a:t>
            </a:r>
          </a:p>
        </p:txBody>
      </p:sp>
      <p:sp>
        <p:nvSpPr>
          <p:cNvPr id="5" name="TextBox 4"/>
          <p:cNvSpPr txBox="1"/>
          <p:nvPr/>
        </p:nvSpPr>
        <p:spPr>
          <a:xfrm>
            <a:off x="8458200" y="6324600"/>
            <a:ext cx="304800" cy="338554"/>
          </a:xfrm>
          <a:prstGeom prst="rect">
            <a:avLst/>
          </a:prstGeom>
          <a:noFill/>
        </p:spPr>
        <p:txBody>
          <a:bodyPr wrap="square" rtlCol="0">
            <a:spAutoFit/>
          </a:bodyPr>
          <a:lstStyle/>
          <a:p>
            <a:fld id="{28896910-364B-4CD0-9955-8F014F72C558}" type="slidenum">
              <a:rPr lang="en-US" sz="1600" smtClean="0"/>
              <a:t>1</a:t>
            </a:fld>
            <a:endParaRPr lang="en-US" sz="1600" dirty="0"/>
          </a:p>
        </p:txBody>
      </p:sp>
    </p:spTree>
    <p:extLst>
      <p:ext uri="{BB962C8B-B14F-4D97-AF65-F5344CB8AC3E}">
        <p14:creationId xmlns:p14="http://schemas.microsoft.com/office/powerpoint/2010/main" val="3194469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553200" y="6369635"/>
            <a:ext cx="2133600" cy="338554"/>
          </a:xfrm>
          <a:noFill/>
        </p:spPr>
        <p:txBody>
          <a:bodyPr vert="horz" wrap="square" lIns="91440" tIns="45720" rIns="91440" bIns="45720" rtlCol="0" anchor="ctr">
            <a:spAutoFit/>
          </a:bodyPr>
          <a:lstStyle/>
          <a:p>
            <a:fld id="{FB6C2022-6D04-4B1A-993F-29AF65AFFD25}" type="slidenum">
              <a:rPr lang="en-US" sz="1600">
                <a:solidFill>
                  <a:schemeClr val="tx1"/>
                </a:solidFill>
              </a:rPr>
              <a:pPr/>
              <a:t>10</a:t>
            </a:fld>
            <a:endParaRPr lang="en-US" sz="1600" dirty="0">
              <a:solidFill>
                <a:schemeClr val="tx1"/>
              </a:solidFill>
            </a:endParaRPr>
          </a:p>
        </p:txBody>
      </p:sp>
      <p:sp>
        <p:nvSpPr>
          <p:cNvPr id="8" name="Rectangle 7"/>
          <p:cNvSpPr/>
          <p:nvPr/>
        </p:nvSpPr>
        <p:spPr>
          <a:xfrm>
            <a:off x="260426" y="533400"/>
            <a:ext cx="8546948" cy="523220"/>
          </a:xfrm>
          <a:prstGeom prst="rect">
            <a:avLst/>
          </a:prstGeom>
        </p:spPr>
        <p:txBody>
          <a:bodyPr wrap="square">
            <a:spAutoFit/>
          </a:bodyPr>
          <a:lstStyle/>
          <a:p>
            <a:pPr lvl="0" algn="ctr">
              <a:spcBef>
                <a:spcPct val="0"/>
              </a:spcBef>
              <a:spcAft>
                <a:spcPts val="450"/>
              </a:spcAft>
            </a:pPr>
            <a:r>
              <a:rPr lang="en-US" sz="2800" b="1" dirty="0">
                <a:solidFill>
                  <a:srgbClr val="C00000"/>
                </a:solidFill>
                <a:effectLst>
                  <a:outerShdw blurRad="38100" dist="38100" dir="2700000" algn="tl">
                    <a:srgbClr val="000000">
                      <a:alpha val="43137"/>
                    </a:srgbClr>
                  </a:outerShdw>
                </a:effectLst>
                <a:latin typeface="+mj-lt"/>
                <a:ea typeface="+mj-ea"/>
                <a:cs typeface="+mj-cs"/>
              </a:rPr>
              <a:t>If there was a patient, were they evaluated and treated?</a:t>
            </a:r>
          </a:p>
        </p:txBody>
      </p:sp>
      <p:graphicFrame>
        <p:nvGraphicFramePr>
          <p:cNvPr id="11" name="Table 10"/>
          <p:cNvGraphicFramePr>
            <a:graphicFrameLocks noGrp="1"/>
          </p:cNvGraphicFramePr>
          <p:nvPr>
            <p:extLst>
              <p:ext uri="{D42A27DB-BD31-4B8C-83A1-F6EECF244321}">
                <p14:modId xmlns:p14="http://schemas.microsoft.com/office/powerpoint/2010/main" val="691908372"/>
              </p:ext>
            </p:extLst>
          </p:nvPr>
        </p:nvGraphicFramePr>
        <p:xfrm>
          <a:off x="647700" y="1352177"/>
          <a:ext cx="7772400" cy="4639893"/>
        </p:xfrm>
        <a:graphic>
          <a:graphicData uri="http://schemas.openxmlformats.org/drawingml/2006/table">
            <a:tbl>
              <a:tblPr/>
              <a:tblGrid>
                <a:gridCol w="3467811">
                  <a:extLst>
                    <a:ext uri="{9D8B030D-6E8A-4147-A177-3AD203B41FA5}">
                      <a16:colId xmlns:a16="http://schemas.microsoft.com/office/drawing/2014/main" val="886256732"/>
                    </a:ext>
                  </a:extLst>
                </a:gridCol>
                <a:gridCol w="4304589">
                  <a:extLst>
                    <a:ext uri="{9D8B030D-6E8A-4147-A177-3AD203B41FA5}">
                      <a16:colId xmlns:a16="http://schemas.microsoft.com/office/drawing/2014/main" val="449121313"/>
                    </a:ext>
                  </a:extLst>
                </a:gridCol>
              </a:tblGrid>
              <a:tr h="220661">
                <a:tc gridSpan="2">
                  <a:txBody>
                    <a:bodyPr/>
                    <a:lstStyle/>
                    <a:p>
                      <a:pPr algn="ctr" fontAlgn="b"/>
                      <a:r>
                        <a:rPr lang="en-US" sz="1200" b="1" i="0" u="none" strike="noStrike">
                          <a:solidFill>
                            <a:srgbClr val="FFFFFF"/>
                          </a:solidFill>
                          <a:effectLst/>
                          <a:latin typeface="Calibri" panose="020F0502020204030204" pitchFamily="34" charset="0"/>
                        </a:rPr>
                        <a:t>eDisposition.28 - Patient Evaluation/Care </a:t>
                      </a:r>
                    </a:p>
                  </a:txBody>
                  <a:tcPr marL="6508" marR="6508" marT="650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3399"/>
                    </a:solidFill>
                  </a:tcPr>
                </a:tc>
                <a:tc hMerge="1">
                  <a:txBody>
                    <a:bodyPr/>
                    <a:lstStyle/>
                    <a:p>
                      <a:endParaRPr lang="en-US"/>
                    </a:p>
                  </a:txBody>
                  <a:tcPr/>
                </a:tc>
                <a:extLst>
                  <a:ext uri="{0D108BD9-81ED-4DB2-BD59-A6C34878D82A}">
                    <a16:rowId xmlns:a16="http://schemas.microsoft.com/office/drawing/2014/main" val="2262940919"/>
                  </a:ext>
                </a:extLst>
              </a:tr>
              <a:tr h="185071">
                <a:tc>
                  <a:txBody>
                    <a:bodyPr/>
                    <a:lstStyle/>
                    <a:p>
                      <a:pPr algn="ctr" fontAlgn="ctr"/>
                      <a:r>
                        <a:rPr lang="en-US" sz="1100" b="1" i="0" u="none" strike="noStrike" dirty="0">
                          <a:solidFill>
                            <a:srgbClr val="000000"/>
                          </a:solidFill>
                          <a:effectLst/>
                          <a:latin typeface="Calibri" panose="020F0502020204030204" pitchFamily="34" charset="0"/>
                        </a:rPr>
                        <a:t>NEW V3.5 Value Options</a:t>
                      </a:r>
                    </a:p>
                  </a:txBody>
                  <a:tcPr marL="6508" marR="6508" marT="650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100" b="1" i="0" u="none" strike="noStrike" dirty="0">
                          <a:solidFill>
                            <a:srgbClr val="000000"/>
                          </a:solidFill>
                          <a:effectLst/>
                          <a:latin typeface="Calibri" panose="020F0502020204030204" pitchFamily="34" charset="0"/>
                        </a:rPr>
                        <a:t>Replaces Previous V3.4 Value Options</a:t>
                      </a:r>
                    </a:p>
                  </a:txBody>
                  <a:tcPr marL="6508" marR="6508" marT="650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58742280"/>
                  </a:ext>
                </a:extLst>
              </a:tr>
              <a:tr h="223291">
                <a:tc rowSpan="5">
                  <a:txBody>
                    <a:bodyPr/>
                    <a:lstStyle/>
                    <a:p>
                      <a:pPr algn="ctr" fontAlgn="ctr"/>
                      <a:r>
                        <a:rPr lang="en-US" sz="1100" b="0" i="0" u="none" strike="noStrike">
                          <a:solidFill>
                            <a:srgbClr val="000000"/>
                          </a:solidFill>
                          <a:effectLst/>
                          <a:latin typeface="Calibri" panose="020F0502020204030204" pitchFamily="34" charset="0"/>
                        </a:rPr>
                        <a:t>Patient Evaluated and Care Provided</a:t>
                      </a:r>
                    </a:p>
                  </a:txBody>
                  <a:tcPr marL="6508" marR="6508" marT="650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Patient Dead at Scene-Resuscitation Attempted (With Transport)</a:t>
                      </a:r>
                    </a:p>
                  </a:txBody>
                  <a:tcPr marL="58576" marR="6508" marT="650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9414676"/>
                  </a:ext>
                </a:extLst>
              </a:tr>
              <a:tr h="168199">
                <a:tc v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Patient Dead at Scene-Resuscitation Attempted (Without Transport)</a:t>
                      </a:r>
                    </a:p>
                  </a:txBody>
                  <a:tcPr marL="58576" marR="6508" marT="650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60578001"/>
                  </a:ext>
                </a:extLst>
              </a:tr>
              <a:tr h="177953">
                <a:tc v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Patient Treated, Released (per protocol)</a:t>
                      </a:r>
                    </a:p>
                  </a:txBody>
                  <a:tcPr marL="58576" marR="6508" marT="650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84311442"/>
                  </a:ext>
                </a:extLst>
              </a:tr>
              <a:tr h="177953">
                <a:tc v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Patient Treated, Transferred Care to Another EMS Unit</a:t>
                      </a:r>
                    </a:p>
                  </a:txBody>
                  <a:tcPr marL="58576" marR="6508" marT="650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7459980"/>
                  </a:ext>
                </a:extLst>
              </a:tr>
              <a:tr h="185071">
                <a:tc v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Patient Treated, Transported by this EMS Unit</a:t>
                      </a:r>
                    </a:p>
                  </a:txBody>
                  <a:tcPr marL="58576" marR="6508" marT="650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33496978"/>
                  </a:ext>
                </a:extLst>
              </a:tr>
              <a:tr h="185071">
                <a:tc rowSpan="3">
                  <a:txBody>
                    <a:bodyPr/>
                    <a:lstStyle/>
                    <a:p>
                      <a:pPr algn="ctr" fontAlgn="ctr"/>
                      <a:r>
                        <a:rPr lang="en-US" sz="1100" b="0" i="0" u="none" strike="noStrike">
                          <a:solidFill>
                            <a:srgbClr val="000000"/>
                          </a:solidFill>
                          <a:effectLst/>
                          <a:latin typeface="Calibri" panose="020F0502020204030204" pitchFamily="34" charset="0"/>
                        </a:rPr>
                        <a:t>Patient Support Services Provided</a:t>
                      </a:r>
                    </a:p>
                  </a:txBody>
                  <a:tcPr marL="6508" marR="6508" marT="650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Assist, Agency</a:t>
                      </a:r>
                    </a:p>
                  </a:txBody>
                  <a:tcPr marL="58576" marR="6508" marT="650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00843454"/>
                  </a:ext>
                </a:extLst>
              </a:tr>
              <a:tr h="177953">
                <a:tc v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Assist, Public</a:t>
                      </a:r>
                    </a:p>
                  </a:txBody>
                  <a:tcPr marL="58576" marR="6508" marT="650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31471833"/>
                  </a:ext>
                </a:extLst>
              </a:tr>
              <a:tr h="185071">
                <a:tc v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Assist, Unit</a:t>
                      </a:r>
                    </a:p>
                  </a:txBody>
                  <a:tcPr marL="58576" marR="6508" marT="650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76550404"/>
                  </a:ext>
                </a:extLst>
              </a:tr>
              <a:tr h="185071">
                <a:tc rowSpan="4">
                  <a:txBody>
                    <a:bodyPr/>
                    <a:lstStyle/>
                    <a:p>
                      <a:pPr algn="ctr" fontAlgn="ctr"/>
                      <a:r>
                        <a:rPr lang="en-US" sz="1100" b="0" i="0" u="none" strike="noStrike" dirty="0">
                          <a:solidFill>
                            <a:srgbClr val="000000"/>
                          </a:solidFill>
                          <a:effectLst/>
                          <a:latin typeface="Calibri" panose="020F0502020204030204" pitchFamily="34" charset="0"/>
                        </a:rPr>
                        <a:t>Patient Evaluated, No Care Required</a:t>
                      </a:r>
                    </a:p>
                  </a:txBody>
                  <a:tcPr marL="6508" marR="6508" marT="650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Assist, Public</a:t>
                      </a:r>
                    </a:p>
                  </a:txBody>
                  <a:tcPr marL="58576" marR="6508" marT="650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29681553"/>
                  </a:ext>
                </a:extLst>
              </a:tr>
              <a:tr h="229987">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Patient Dead at Scene-No Resuscitation Attempted (With Transport)</a:t>
                      </a:r>
                    </a:p>
                  </a:txBody>
                  <a:tcPr marL="58576" marR="6508" marT="650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62135199"/>
                  </a:ext>
                </a:extLst>
              </a:tr>
              <a:tr h="228600">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Patient Dead at Scene-No Resuscitation Attempted (Without Transport)</a:t>
                      </a:r>
                    </a:p>
                  </a:txBody>
                  <a:tcPr marL="58576" marR="6508" marT="650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19247511"/>
                  </a:ext>
                </a:extLst>
              </a:tr>
              <a:tr h="192189">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Patient Evaluated, No Treatment/Transport Required</a:t>
                      </a:r>
                    </a:p>
                  </a:txBody>
                  <a:tcPr marL="58576" marR="6508" marT="650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26156809"/>
                  </a:ext>
                </a:extLst>
              </a:tr>
              <a:tr h="192189">
                <a:tc>
                  <a:txBody>
                    <a:bodyPr/>
                    <a:lstStyle/>
                    <a:p>
                      <a:pPr algn="ctr" fontAlgn="ctr"/>
                      <a:r>
                        <a:rPr lang="en-US" sz="1100" b="0" i="0" u="none" strike="noStrike">
                          <a:solidFill>
                            <a:srgbClr val="000000"/>
                          </a:solidFill>
                          <a:effectLst/>
                          <a:latin typeface="Calibri" panose="020F0502020204030204" pitchFamily="34" charset="0"/>
                        </a:rPr>
                        <a:t>Patient Refused Evaluation/Care</a:t>
                      </a:r>
                    </a:p>
                  </a:txBody>
                  <a:tcPr marL="6508" marR="6508" marT="650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Patient Refused Evaluation/Care (With Transport)</a:t>
                      </a:r>
                    </a:p>
                  </a:txBody>
                  <a:tcPr marL="58576" marR="6508" marT="650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59583281"/>
                  </a:ext>
                </a:extLst>
              </a:tr>
              <a:tr h="192189">
                <a:tc rowSpan="3">
                  <a:txBody>
                    <a:bodyPr/>
                    <a:lstStyle/>
                    <a:p>
                      <a:pPr algn="ctr" fontAlgn="ctr"/>
                      <a:r>
                        <a:rPr lang="en-US" sz="1100" b="0" i="0" u="none" strike="noStrike">
                          <a:solidFill>
                            <a:srgbClr val="000000"/>
                          </a:solidFill>
                          <a:effectLst/>
                          <a:latin typeface="Calibri" panose="020F0502020204030204" pitchFamily="34" charset="0"/>
                        </a:rPr>
                        <a:t>Patient Evaluated and Refused Care</a:t>
                      </a:r>
                    </a:p>
                  </a:txBody>
                  <a:tcPr marL="6508" marR="6508" marT="650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Patient Treated, Released (AMA)</a:t>
                      </a:r>
                    </a:p>
                  </a:txBody>
                  <a:tcPr marL="58576" marR="6508" marT="650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85993372"/>
                  </a:ext>
                </a:extLst>
              </a:tr>
              <a:tr h="192189">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Patient Treated, Transported by Law Enforcement</a:t>
                      </a:r>
                    </a:p>
                  </a:txBody>
                  <a:tcPr marL="58576" marR="6508" marT="650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90907982"/>
                  </a:ext>
                </a:extLst>
              </a:tr>
              <a:tr h="192189">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Patient Treated, Transported by Private Vehicle</a:t>
                      </a:r>
                    </a:p>
                  </a:txBody>
                  <a:tcPr marL="58576" marR="6508" marT="650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43895699"/>
                  </a:ext>
                </a:extLst>
              </a:tr>
              <a:tr h="213544">
                <a:tc rowSpan="6">
                  <a:txBody>
                    <a:bodyPr/>
                    <a:lstStyle/>
                    <a:p>
                      <a:pPr algn="ctr" fontAlgn="ctr"/>
                      <a:r>
                        <a:rPr lang="en-US" sz="1100" b="0" i="0" u="none" strike="noStrike">
                          <a:solidFill>
                            <a:srgbClr val="000000"/>
                          </a:solidFill>
                          <a:effectLst/>
                          <a:latin typeface="Calibri" panose="020F0502020204030204" pitchFamily="34" charset="0"/>
                        </a:rPr>
                        <a:t>Not Applicable</a:t>
                      </a:r>
                    </a:p>
                  </a:txBody>
                  <a:tcPr marL="6508" marR="6508" marT="650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100" b="0" i="0" u="none" strike="noStrike" dirty="0">
                          <a:solidFill>
                            <a:srgbClr val="000000"/>
                          </a:solidFill>
                          <a:effectLst/>
                          <a:latin typeface="Calibri" panose="020F0502020204030204" pitchFamily="34" charset="0"/>
                        </a:rPr>
                        <a:t>Canceled (Prior to Arrival At Scene)</a:t>
                      </a:r>
                    </a:p>
                  </a:txBody>
                  <a:tcPr marL="58576" marR="6508" marT="650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08183725"/>
                  </a:ext>
                </a:extLst>
              </a:tr>
              <a:tr h="192189">
                <a:tc vMerge="1">
                  <a:txBody>
                    <a:bodyPr/>
                    <a:lstStyle/>
                    <a:p>
                      <a:endParaRPr lang="en-US"/>
                    </a:p>
                  </a:txBody>
                  <a:tcPr/>
                </a:tc>
                <a:tc>
                  <a:txBody>
                    <a:bodyPr/>
                    <a:lstStyle/>
                    <a:p>
                      <a:pPr algn="l" fontAlgn="ctr"/>
                      <a:r>
                        <a:rPr lang="en-US" sz="1100" b="0" i="0" u="none" strike="noStrike" dirty="0">
                          <a:solidFill>
                            <a:srgbClr val="000000"/>
                          </a:solidFill>
                          <a:effectLst/>
                          <a:latin typeface="Calibri" panose="020F0502020204030204" pitchFamily="34" charset="0"/>
                        </a:rPr>
                        <a:t>Canceled on Scene (No Patient Contact)</a:t>
                      </a:r>
                    </a:p>
                  </a:txBody>
                  <a:tcPr marL="58576" marR="6508" marT="650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01567348"/>
                  </a:ext>
                </a:extLst>
              </a:tr>
              <a:tr h="185071">
                <a:tc vMerge="1">
                  <a:txBody>
                    <a:bodyPr/>
                    <a:lstStyle/>
                    <a:p>
                      <a:endParaRPr lang="en-US"/>
                    </a:p>
                  </a:txBody>
                  <a:tcPr/>
                </a:tc>
                <a:tc>
                  <a:txBody>
                    <a:bodyPr/>
                    <a:lstStyle/>
                    <a:p>
                      <a:pPr algn="l" fontAlgn="ctr"/>
                      <a:r>
                        <a:rPr lang="en-US" sz="1100" b="0" i="0" u="none" strike="noStrike" dirty="0">
                          <a:solidFill>
                            <a:srgbClr val="000000"/>
                          </a:solidFill>
                          <a:effectLst/>
                          <a:latin typeface="Calibri" panose="020F0502020204030204" pitchFamily="34" charset="0"/>
                        </a:rPr>
                        <a:t>Canceled on Scene (No Patient Found)</a:t>
                      </a:r>
                    </a:p>
                  </a:txBody>
                  <a:tcPr marL="58576" marR="6508" marT="650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61348754"/>
                  </a:ext>
                </a:extLst>
              </a:tr>
              <a:tr h="185071">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Standby-No Services or Support Provided</a:t>
                      </a:r>
                    </a:p>
                  </a:txBody>
                  <a:tcPr marL="58576" marR="6508" marT="650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6879905"/>
                  </a:ext>
                </a:extLst>
              </a:tr>
              <a:tr h="182101">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Standby-Public Safety, Fire, or EMS Operational Support Provided</a:t>
                      </a:r>
                    </a:p>
                  </a:txBody>
                  <a:tcPr marL="58576" marR="6508" marT="650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84679522"/>
                  </a:ext>
                </a:extLst>
              </a:tr>
              <a:tr h="185071">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Transport Non-Patient, Organs, etc.</a:t>
                      </a:r>
                    </a:p>
                  </a:txBody>
                  <a:tcPr marL="58576" marR="6508" marT="650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90885355"/>
                  </a:ext>
                </a:extLst>
              </a:tr>
            </a:tbl>
          </a:graphicData>
        </a:graphic>
      </p:graphicFrame>
      <p:sp>
        <p:nvSpPr>
          <p:cNvPr id="2" name="Rectangle 1"/>
          <p:cNvSpPr/>
          <p:nvPr/>
        </p:nvSpPr>
        <p:spPr>
          <a:xfrm>
            <a:off x="2286000" y="6138802"/>
            <a:ext cx="4152900" cy="461665"/>
          </a:xfrm>
          <a:prstGeom prst="rect">
            <a:avLst/>
          </a:prstGeom>
        </p:spPr>
        <p:txBody>
          <a:bodyPr wrap="square">
            <a:spAutoFit/>
          </a:bodyPr>
          <a:lstStyle/>
          <a:p>
            <a:pPr algn="ctr"/>
            <a:r>
              <a:rPr lang="en-US" sz="1200" b="1" dirty="0"/>
              <a:t>The patient disposition for an EMS event identifying whether a patient was evaluated and care or services were provided.</a:t>
            </a:r>
          </a:p>
        </p:txBody>
      </p:sp>
    </p:spTree>
    <p:extLst>
      <p:ext uri="{BB962C8B-B14F-4D97-AF65-F5344CB8AC3E}">
        <p14:creationId xmlns:p14="http://schemas.microsoft.com/office/powerpoint/2010/main" val="1761511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553200" y="6369635"/>
            <a:ext cx="2133600" cy="338554"/>
          </a:xfrm>
          <a:noFill/>
        </p:spPr>
        <p:txBody>
          <a:bodyPr vert="horz" wrap="square" lIns="91440" tIns="45720" rIns="91440" bIns="45720" rtlCol="0" anchor="ctr">
            <a:spAutoFit/>
          </a:bodyPr>
          <a:lstStyle/>
          <a:p>
            <a:fld id="{FB6C2022-6D04-4B1A-993F-29AF65AFFD25}" type="slidenum">
              <a:rPr lang="en-US" sz="1600">
                <a:solidFill>
                  <a:schemeClr val="tx1"/>
                </a:solidFill>
              </a:rPr>
              <a:pPr/>
              <a:t>11</a:t>
            </a:fld>
            <a:endParaRPr lang="en-US" sz="1600" dirty="0">
              <a:solidFill>
                <a:schemeClr val="tx1"/>
              </a:solidFill>
            </a:endParaRPr>
          </a:p>
        </p:txBody>
      </p:sp>
      <p:sp>
        <p:nvSpPr>
          <p:cNvPr id="8" name="Rectangle 7"/>
          <p:cNvSpPr/>
          <p:nvPr/>
        </p:nvSpPr>
        <p:spPr>
          <a:xfrm>
            <a:off x="298525" y="457200"/>
            <a:ext cx="8546948" cy="646331"/>
          </a:xfrm>
          <a:prstGeom prst="rect">
            <a:avLst/>
          </a:prstGeom>
        </p:spPr>
        <p:txBody>
          <a:bodyPr wrap="square">
            <a:spAutoFit/>
          </a:bodyPr>
          <a:lstStyle/>
          <a:p>
            <a:pPr lvl="0" algn="ctr">
              <a:spcBef>
                <a:spcPct val="0"/>
              </a:spcBef>
              <a:spcAft>
                <a:spcPts val="450"/>
              </a:spcAft>
            </a:pPr>
            <a:r>
              <a:rPr lang="en-US" sz="3600" b="1" dirty="0">
                <a:solidFill>
                  <a:srgbClr val="C00000"/>
                </a:solidFill>
                <a:effectLst>
                  <a:outerShdw blurRad="38100" dist="38100" dir="2700000" algn="tl">
                    <a:srgbClr val="000000">
                      <a:alpha val="43137"/>
                    </a:srgbClr>
                  </a:outerShdw>
                </a:effectLst>
                <a:latin typeface="+mj-lt"/>
                <a:ea typeface="+mj-ea"/>
                <a:cs typeface="+mj-cs"/>
              </a:rPr>
              <a:t>What did the crew do?</a:t>
            </a:r>
          </a:p>
        </p:txBody>
      </p:sp>
      <p:graphicFrame>
        <p:nvGraphicFramePr>
          <p:cNvPr id="10" name="Table 9"/>
          <p:cNvGraphicFramePr>
            <a:graphicFrameLocks noGrp="1"/>
          </p:cNvGraphicFramePr>
          <p:nvPr>
            <p:extLst>
              <p:ext uri="{D42A27DB-BD31-4B8C-83A1-F6EECF244321}">
                <p14:modId xmlns:p14="http://schemas.microsoft.com/office/powerpoint/2010/main" val="313965906"/>
              </p:ext>
            </p:extLst>
          </p:nvPr>
        </p:nvGraphicFramePr>
        <p:xfrm>
          <a:off x="533399" y="1115254"/>
          <a:ext cx="8077199" cy="5074243"/>
        </p:xfrm>
        <a:graphic>
          <a:graphicData uri="http://schemas.openxmlformats.org/drawingml/2006/table">
            <a:tbl>
              <a:tblPr/>
              <a:tblGrid>
                <a:gridCol w="3767528">
                  <a:extLst>
                    <a:ext uri="{9D8B030D-6E8A-4147-A177-3AD203B41FA5}">
                      <a16:colId xmlns:a16="http://schemas.microsoft.com/office/drawing/2014/main" val="3641704420"/>
                    </a:ext>
                  </a:extLst>
                </a:gridCol>
                <a:gridCol w="4309671">
                  <a:extLst>
                    <a:ext uri="{9D8B030D-6E8A-4147-A177-3AD203B41FA5}">
                      <a16:colId xmlns:a16="http://schemas.microsoft.com/office/drawing/2014/main" val="135024646"/>
                    </a:ext>
                  </a:extLst>
                </a:gridCol>
              </a:tblGrid>
              <a:tr h="248110">
                <a:tc gridSpan="2">
                  <a:txBody>
                    <a:bodyPr/>
                    <a:lstStyle/>
                    <a:p>
                      <a:pPr algn="ctr" fontAlgn="b"/>
                      <a:r>
                        <a:rPr lang="en-US" sz="1300" b="1" i="0" u="none" strike="noStrike">
                          <a:solidFill>
                            <a:srgbClr val="FFFFFF"/>
                          </a:solidFill>
                          <a:effectLst/>
                          <a:latin typeface="Calibri" panose="020F0502020204030204" pitchFamily="34" charset="0"/>
                        </a:rPr>
                        <a:t>eDisposition.29 - Crew Disposition</a:t>
                      </a:r>
                    </a:p>
                  </a:txBody>
                  <a:tcPr marL="7139" marR="7139" marT="7139" marB="0" anchor="b">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3399"/>
                    </a:solidFill>
                  </a:tcPr>
                </a:tc>
                <a:tc hMerge="1">
                  <a:txBody>
                    <a:bodyPr/>
                    <a:lstStyle/>
                    <a:p>
                      <a:endParaRPr lang="en-US"/>
                    </a:p>
                  </a:txBody>
                  <a:tcPr/>
                </a:tc>
                <a:extLst>
                  <a:ext uri="{0D108BD9-81ED-4DB2-BD59-A6C34878D82A}">
                    <a16:rowId xmlns:a16="http://schemas.microsoft.com/office/drawing/2014/main" val="696220947"/>
                  </a:ext>
                </a:extLst>
              </a:tr>
              <a:tr h="208092">
                <a:tc>
                  <a:txBody>
                    <a:bodyPr/>
                    <a:lstStyle/>
                    <a:p>
                      <a:pPr algn="ctr" fontAlgn="ctr"/>
                      <a:r>
                        <a:rPr lang="en-US" sz="1100" b="1" i="0" u="none" strike="noStrike" dirty="0">
                          <a:solidFill>
                            <a:srgbClr val="000000"/>
                          </a:solidFill>
                          <a:effectLst/>
                          <a:latin typeface="Calibri" panose="020F0502020204030204" pitchFamily="34" charset="0"/>
                        </a:rPr>
                        <a:t>NEW V3.5 Value Options</a:t>
                      </a:r>
                    </a:p>
                  </a:txBody>
                  <a:tcPr marL="713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100" b="1" i="0" u="none" strike="noStrike" dirty="0">
                          <a:solidFill>
                            <a:srgbClr val="000000"/>
                          </a:solidFill>
                          <a:effectLst/>
                          <a:latin typeface="Calibri" panose="020F0502020204030204" pitchFamily="34" charset="0"/>
                        </a:rPr>
                        <a:t>Replaces Previous V3.4 Value Options</a:t>
                      </a:r>
                    </a:p>
                  </a:txBody>
                  <a:tcPr marL="713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009220687"/>
                  </a:ext>
                </a:extLst>
              </a:tr>
              <a:tr h="208092">
                <a:tc rowSpan="11">
                  <a:txBody>
                    <a:bodyPr/>
                    <a:lstStyle/>
                    <a:p>
                      <a:pPr algn="ctr" fontAlgn="ctr"/>
                      <a:r>
                        <a:rPr lang="en-US" sz="1100" b="0" i="0" u="none" strike="noStrike" dirty="0">
                          <a:solidFill>
                            <a:srgbClr val="000000"/>
                          </a:solidFill>
                          <a:effectLst/>
                          <a:latin typeface="Calibri" panose="020F0502020204030204" pitchFamily="34" charset="0"/>
                        </a:rPr>
                        <a:t>Initiated and Continued Primary Care</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Or</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Assumed Primary Care from Another EMS Crew</a:t>
                      </a:r>
                    </a:p>
                  </a:txBody>
                  <a:tcPr marL="713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Patient Dead at Scene-No Resuscitation Attempted (With Transport)</a:t>
                      </a:r>
                    </a:p>
                  </a:txBody>
                  <a:tcPr marL="64249" marR="7139" marT="713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42485019"/>
                  </a:ext>
                </a:extLst>
              </a:tr>
              <a:tr h="200089">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Patient Dead at Scene-No Resuscitation Attempted (Without Transport)</a:t>
                      </a:r>
                    </a:p>
                  </a:txBody>
                  <a:tcPr marL="64249" marR="7139" marT="713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43863337"/>
                  </a:ext>
                </a:extLst>
              </a:tr>
              <a:tr h="200089">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Patient Dead at Scene-Resuscitation Attempted (With Transport)</a:t>
                      </a:r>
                    </a:p>
                  </a:txBody>
                  <a:tcPr marL="64249" marR="7139" marT="713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9575361"/>
                  </a:ext>
                </a:extLst>
              </a:tr>
              <a:tr h="200089">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Patient Dead at Scene-Resuscitation Attempted (Without Transport)</a:t>
                      </a:r>
                    </a:p>
                  </a:txBody>
                  <a:tcPr marL="64249" marR="7139" marT="713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72334764"/>
                  </a:ext>
                </a:extLst>
              </a:tr>
              <a:tr h="208092">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Patient Refused Evaluation/Care (With Transport)</a:t>
                      </a:r>
                    </a:p>
                  </a:txBody>
                  <a:tcPr marL="64249" marR="7139" marT="713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18689091"/>
                  </a:ext>
                </a:extLst>
              </a:tr>
              <a:tr h="208092">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Patient Treated, Released (AMA)</a:t>
                      </a:r>
                    </a:p>
                  </a:txBody>
                  <a:tcPr marL="64249" marR="7139" marT="713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00921083"/>
                  </a:ext>
                </a:extLst>
              </a:tr>
              <a:tr h="200089">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Patient Treated, Released (per protocol)</a:t>
                      </a:r>
                    </a:p>
                  </a:txBody>
                  <a:tcPr marL="64249" marR="7139" marT="713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44617894"/>
                  </a:ext>
                </a:extLst>
              </a:tr>
              <a:tr h="208092">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Patient Treated, Transported by this EMS Unit</a:t>
                      </a:r>
                    </a:p>
                  </a:txBody>
                  <a:tcPr marL="64249" marR="7139" marT="713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11193673"/>
                  </a:ext>
                </a:extLst>
              </a:tr>
              <a:tr h="208092">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Patient Treated, Transported by Law Enforcement</a:t>
                      </a:r>
                    </a:p>
                  </a:txBody>
                  <a:tcPr marL="64249" marR="7139" marT="713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42347793"/>
                  </a:ext>
                </a:extLst>
              </a:tr>
              <a:tr h="200089">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Patient Treated, Transported by Private Vehicle</a:t>
                      </a:r>
                    </a:p>
                  </a:txBody>
                  <a:tcPr marL="64249" marR="7139" marT="713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97518143"/>
                  </a:ext>
                </a:extLst>
              </a:tr>
              <a:tr h="208092">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Assist, Public</a:t>
                      </a:r>
                    </a:p>
                  </a:txBody>
                  <a:tcPr marL="64249" marR="7139" marT="713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98196492"/>
                  </a:ext>
                </a:extLst>
              </a:tr>
              <a:tr h="216095">
                <a:tc>
                  <a:txBody>
                    <a:bodyPr/>
                    <a:lstStyle/>
                    <a:p>
                      <a:pPr algn="ctr" fontAlgn="ctr"/>
                      <a:r>
                        <a:rPr lang="en-US" sz="1100" b="0" i="0" u="none" strike="noStrike">
                          <a:solidFill>
                            <a:srgbClr val="000000"/>
                          </a:solidFill>
                          <a:effectLst/>
                          <a:latin typeface="Calibri" panose="020F0502020204030204" pitchFamily="34" charset="0"/>
                        </a:rPr>
                        <a:t>Initiated Primary Care and Transferred to Another EMS Crew</a:t>
                      </a:r>
                    </a:p>
                  </a:txBody>
                  <a:tcPr marL="713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Patient Treated, Transferred Care to Another EMS Unit</a:t>
                      </a:r>
                    </a:p>
                  </a:txBody>
                  <a:tcPr marL="64249" marR="7139" marT="713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09338225"/>
                  </a:ext>
                </a:extLst>
              </a:tr>
              <a:tr h="216095">
                <a:tc>
                  <a:txBody>
                    <a:bodyPr/>
                    <a:lstStyle/>
                    <a:p>
                      <a:pPr algn="ctr" fontAlgn="ctr"/>
                      <a:r>
                        <a:rPr lang="en-US" sz="1100" b="0" i="0" u="none" strike="noStrike">
                          <a:solidFill>
                            <a:srgbClr val="000000"/>
                          </a:solidFill>
                          <a:effectLst/>
                          <a:latin typeface="Calibri" panose="020F0502020204030204" pitchFamily="34" charset="0"/>
                        </a:rPr>
                        <a:t>Back in Service, Care/Support Services Refused</a:t>
                      </a:r>
                    </a:p>
                  </a:txBody>
                  <a:tcPr marL="713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Patient Refused Evaluation/Care (Without Transport)</a:t>
                      </a:r>
                    </a:p>
                  </a:txBody>
                  <a:tcPr marL="64249" marR="7139" marT="713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47468679"/>
                  </a:ext>
                </a:extLst>
              </a:tr>
              <a:tr h="216095">
                <a:tc rowSpan="3">
                  <a:txBody>
                    <a:bodyPr/>
                    <a:lstStyle/>
                    <a:p>
                      <a:pPr algn="ctr" fontAlgn="ctr"/>
                      <a:r>
                        <a:rPr lang="en-US" sz="1100" b="0" i="0" u="none" strike="noStrike">
                          <a:solidFill>
                            <a:srgbClr val="000000"/>
                          </a:solidFill>
                          <a:effectLst/>
                          <a:latin typeface="Calibri" panose="020F0502020204030204" pitchFamily="34" charset="0"/>
                        </a:rPr>
                        <a:t>Provided Care Supporting Primary EMS Crew</a:t>
                      </a:r>
                    </a:p>
                  </a:txBody>
                  <a:tcPr marL="713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Assist, Agency</a:t>
                      </a:r>
                    </a:p>
                  </a:txBody>
                  <a:tcPr marL="64249" marR="7139" marT="713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95277914"/>
                  </a:ext>
                </a:extLst>
              </a:tr>
              <a:tr h="216095">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Assist, Unit</a:t>
                      </a:r>
                    </a:p>
                  </a:txBody>
                  <a:tcPr marL="64249" marR="7139" marT="713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83906283"/>
                  </a:ext>
                </a:extLst>
              </a:tr>
              <a:tr h="216095">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Transport Non-Patient, Organs, etc.</a:t>
                      </a:r>
                    </a:p>
                  </a:txBody>
                  <a:tcPr marL="64249" marR="7139" marT="713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91518749"/>
                  </a:ext>
                </a:extLst>
              </a:tr>
              <a:tr h="240106">
                <a:tc rowSpan="2">
                  <a:txBody>
                    <a:bodyPr/>
                    <a:lstStyle/>
                    <a:p>
                      <a:pPr algn="ctr" fontAlgn="ctr"/>
                      <a:r>
                        <a:rPr lang="en-US" sz="1100" b="0" i="0" u="none" strike="noStrike">
                          <a:solidFill>
                            <a:srgbClr val="000000"/>
                          </a:solidFill>
                          <a:effectLst/>
                          <a:latin typeface="Calibri" panose="020F0502020204030204" pitchFamily="34" charset="0"/>
                        </a:rPr>
                        <a:t>Incident Support Services Provided (Including Standby)</a:t>
                      </a:r>
                    </a:p>
                  </a:txBody>
                  <a:tcPr marL="713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Standby-No Services or Support Provided</a:t>
                      </a:r>
                    </a:p>
                  </a:txBody>
                  <a:tcPr marL="64249" marR="7139" marT="713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88425512"/>
                  </a:ext>
                </a:extLst>
              </a:tr>
              <a:tr h="216095">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Standby-Public Safety, Fire, or EMS Operational Support Provided</a:t>
                      </a:r>
                    </a:p>
                  </a:txBody>
                  <a:tcPr marL="64249" marR="7139" marT="713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33415876"/>
                  </a:ext>
                </a:extLst>
              </a:tr>
              <a:tr h="208092">
                <a:tc rowSpan="4">
                  <a:txBody>
                    <a:bodyPr/>
                    <a:lstStyle/>
                    <a:p>
                      <a:pPr algn="ctr" fontAlgn="ctr"/>
                      <a:r>
                        <a:rPr lang="en-US" sz="1100" b="0" i="0" u="none" strike="noStrike">
                          <a:solidFill>
                            <a:srgbClr val="000000"/>
                          </a:solidFill>
                          <a:effectLst/>
                          <a:latin typeface="Calibri" panose="020F0502020204030204" pitchFamily="34" charset="0"/>
                        </a:rPr>
                        <a:t>Back in Service, No Care/Support Services Required</a:t>
                      </a:r>
                    </a:p>
                  </a:txBody>
                  <a:tcPr marL="713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Patient Evaluated, No Treatment/Transport Required</a:t>
                      </a:r>
                    </a:p>
                  </a:txBody>
                  <a:tcPr marL="64249" marR="7139" marT="713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91363536"/>
                  </a:ext>
                </a:extLst>
              </a:tr>
              <a:tr h="208092">
                <a:tc vMerge="1">
                  <a:txBody>
                    <a:bodyPr/>
                    <a:lstStyle/>
                    <a:p>
                      <a:endParaRPr lang="en-US"/>
                    </a:p>
                  </a:txBody>
                  <a:tcPr/>
                </a:tc>
                <a:tc>
                  <a:txBody>
                    <a:bodyPr/>
                    <a:lstStyle/>
                    <a:p>
                      <a:pPr algn="l" fontAlgn="ctr"/>
                      <a:r>
                        <a:rPr lang="en-US" sz="1100" b="0" i="0" u="none" strike="noStrike" dirty="0">
                          <a:solidFill>
                            <a:srgbClr val="000000"/>
                          </a:solidFill>
                          <a:effectLst/>
                          <a:latin typeface="Calibri" panose="020F0502020204030204" pitchFamily="34" charset="0"/>
                        </a:rPr>
                        <a:t>Canceled (Prior to Arrival At Scene)</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76485983"/>
                  </a:ext>
                </a:extLst>
              </a:tr>
              <a:tr h="208092">
                <a:tc vMerge="1">
                  <a:txBody>
                    <a:bodyPr/>
                    <a:lstStyle/>
                    <a:p>
                      <a:endParaRPr lang="en-US"/>
                    </a:p>
                  </a:txBody>
                  <a:tcPr/>
                </a:tc>
                <a:tc>
                  <a:txBody>
                    <a:bodyPr/>
                    <a:lstStyle/>
                    <a:p>
                      <a:pPr algn="l" fontAlgn="ctr"/>
                      <a:r>
                        <a:rPr lang="en-US" sz="1100" b="0" i="0" u="none" strike="noStrike" dirty="0">
                          <a:solidFill>
                            <a:srgbClr val="000000"/>
                          </a:solidFill>
                          <a:effectLst/>
                          <a:latin typeface="Calibri" panose="020F0502020204030204" pitchFamily="34" charset="0"/>
                        </a:rPr>
                        <a:t>Canceled on Scene (No Patient Contact)</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42810321"/>
                  </a:ext>
                </a:extLst>
              </a:tr>
              <a:tr h="208092">
                <a:tc vMerge="1">
                  <a:txBody>
                    <a:bodyPr/>
                    <a:lstStyle/>
                    <a:p>
                      <a:endParaRPr lang="en-US"/>
                    </a:p>
                  </a:txBody>
                  <a:tcPr/>
                </a:tc>
                <a:tc>
                  <a:txBody>
                    <a:bodyPr/>
                    <a:lstStyle/>
                    <a:p>
                      <a:pPr algn="l" fontAlgn="ctr"/>
                      <a:r>
                        <a:rPr lang="en-US" sz="1100" b="0" i="0" u="none" strike="noStrike" dirty="0">
                          <a:solidFill>
                            <a:srgbClr val="000000"/>
                          </a:solidFill>
                          <a:effectLst/>
                          <a:latin typeface="Calibri" panose="020F0502020204030204" pitchFamily="34" charset="0"/>
                        </a:rPr>
                        <a:t>Canceled on Scene (No Patient Found)</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99088147"/>
                  </a:ext>
                </a:extLst>
              </a:tr>
            </a:tbl>
          </a:graphicData>
        </a:graphic>
      </p:graphicFrame>
      <p:sp>
        <p:nvSpPr>
          <p:cNvPr id="2" name="Rectangle 1"/>
          <p:cNvSpPr/>
          <p:nvPr/>
        </p:nvSpPr>
        <p:spPr>
          <a:xfrm>
            <a:off x="1600198" y="6246524"/>
            <a:ext cx="5943600" cy="461665"/>
          </a:xfrm>
          <a:prstGeom prst="rect">
            <a:avLst/>
          </a:prstGeom>
        </p:spPr>
        <p:txBody>
          <a:bodyPr wrap="square">
            <a:spAutoFit/>
          </a:bodyPr>
          <a:lstStyle/>
          <a:p>
            <a:pPr algn="ctr"/>
            <a:r>
              <a:rPr lang="en-US" sz="1200" b="1" dirty="0"/>
              <a:t>The crew disposition for this EMS event identifying which crew provided primary patient care or whether support services were required.</a:t>
            </a:r>
          </a:p>
        </p:txBody>
      </p:sp>
    </p:spTree>
    <p:extLst>
      <p:ext uri="{BB962C8B-B14F-4D97-AF65-F5344CB8AC3E}">
        <p14:creationId xmlns:p14="http://schemas.microsoft.com/office/powerpoint/2010/main" val="533371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553200" y="6369635"/>
            <a:ext cx="2133600" cy="338554"/>
          </a:xfrm>
          <a:noFill/>
        </p:spPr>
        <p:txBody>
          <a:bodyPr vert="horz" wrap="square" lIns="91440" tIns="45720" rIns="91440" bIns="45720" rtlCol="0" anchor="ctr">
            <a:spAutoFit/>
          </a:bodyPr>
          <a:lstStyle/>
          <a:p>
            <a:fld id="{FB6C2022-6D04-4B1A-993F-29AF65AFFD25}" type="slidenum">
              <a:rPr lang="en-US" sz="1600">
                <a:solidFill>
                  <a:schemeClr val="tx1"/>
                </a:solidFill>
              </a:rPr>
              <a:pPr/>
              <a:t>12</a:t>
            </a:fld>
            <a:endParaRPr lang="en-US" sz="1600" dirty="0">
              <a:solidFill>
                <a:schemeClr val="tx1"/>
              </a:solidFill>
            </a:endParaRPr>
          </a:p>
        </p:txBody>
      </p:sp>
      <p:sp>
        <p:nvSpPr>
          <p:cNvPr id="8" name="Rectangle 7"/>
          <p:cNvSpPr/>
          <p:nvPr/>
        </p:nvSpPr>
        <p:spPr>
          <a:xfrm>
            <a:off x="381000" y="609600"/>
            <a:ext cx="8546948" cy="987450"/>
          </a:xfrm>
          <a:prstGeom prst="rect">
            <a:avLst/>
          </a:prstGeom>
        </p:spPr>
        <p:txBody>
          <a:bodyPr wrap="square">
            <a:spAutoFit/>
          </a:bodyPr>
          <a:lstStyle/>
          <a:p>
            <a:pPr lvl="0" algn="ctr">
              <a:spcBef>
                <a:spcPct val="0"/>
              </a:spcBef>
              <a:spcAft>
                <a:spcPts val="450"/>
              </a:spcAft>
            </a:pPr>
            <a:r>
              <a:rPr lang="en-US" sz="3600" b="1" dirty="0">
                <a:solidFill>
                  <a:srgbClr val="C00000"/>
                </a:solidFill>
                <a:effectLst>
                  <a:outerShdw blurRad="38100" dist="38100" dir="2700000" algn="tl">
                    <a:srgbClr val="000000">
                      <a:alpha val="43137"/>
                    </a:srgbClr>
                  </a:outerShdw>
                </a:effectLst>
                <a:latin typeface="+mj-lt"/>
                <a:ea typeface="+mj-ea"/>
                <a:cs typeface="+mj-cs"/>
              </a:rPr>
              <a:t>Was the patient transported and by who ?</a:t>
            </a:r>
          </a:p>
          <a:p>
            <a:pPr lvl="0" algn="ctr">
              <a:spcBef>
                <a:spcPct val="0"/>
              </a:spcBef>
              <a:spcAft>
                <a:spcPts val="450"/>
              </a:spcAft>
            </a:pPr>
            <a:r>
              <a:rPr lang="en-US" b="1" dirty="0">
                <a:effectLst>
                  <a:outerShdw blurRad="38100" dist="38100" dir="2700000" algn="tl">
                    <a:srgbClr val="000000">
                      <a:alpha val="43137"/>
                    </a:srgbClr>
                  </a:outerShdw>
                </a:effectLst>
                <a:latin typeface="+mj-lt"/>
                <a:ea typeface="+mj-ea"/>
                <a:cs typeface="+mj-cs"/>
              </a:rPr>
              <a:t>This is a key filter point looking at data</a:t>
            </a:r>
          </a:p>
        </p:txBody>
      </p:sp>
      <p:graphicFrame>
        <p:nvGraphicFramePr>
          <p:cNvPr id="6" name="Table 5"/>
          <p:cNvGraphicFramePr>
            <a:graphicFrameLocks noGrp="1"/>
          </p:cNvGraphicFramePr>
          <p:nvPr>
            <p:extLst>
              <p:ext uri="{D42A27DB-BD31-4B8C-83A1-F6EECF244321}">
                <p14:modId xmlns:p14="http://schemas.microsoft.com/office/powerpoint/2010/main" val="899057972"/>
              </p:ext>
            </p:extLst>
          </p:nvPr>
        </p:nvGraphicFramePr>
        <p:xfrm>
          <a:off x="550508" y="1752600"/>
          <a:ext cx="8136292" cy="4542481"/>
        </p:xfrm>
        <a:graphic>
          <a:graphicData uri="http://schemas.openxmlformats.org/drawingml/2006/table">
            <a:tbl>
              <a:tblPr/>
              <a:tblGrid>
                <a:gridCol w="3823744">
                  <a:extLst>
                    <a:ext uri="{9D8B030D-6E8A-4147-A177-3AD203B41FA5}">
                      <a16:colId xmlns:a16="http://schemas.microsoft.com/office/drawing/2014/main" val="2231455204"/>
                    </a:ext>
                  </a:extLst>
                </a:gridCol>
                <a:gridCol w="4312548">
                  <a:extLst>
                    <a:ext uri="{9D8B030D-6E8A-4147-A177-3AD203B41FA5}">
                      <a16:colId xmlns:a16="http://schemas.microsoft.com/office/drawing/2014/main" val="1158032619"/>
                    </a:ext>
                  </a:extLst>
                </a:gridCol>
              </a:tblGrid>
              <a:tr h="221301">
                <a:tc gridSpan="2">
                  <a:txBody>
                    <a:bodyPr/>
                    <a:lstStyle/>
                    <a:p>
                      <a:pPr algn="ctr" fontAlgn="b"/>
                      <a:r>
                        <a:rPr lang="en-US" sz="1400" b="1" i="0" u="none" strike="noStrike" dirty="0">
                          <a:solidFill>
                            <a:srgbClr val="FFFFFF"/>
                          </a:solidFill>
                          <a:effectLst/>
                          <a:latin typeface="Calibri" panose="020F0502020204030204" pitchFamily="34" charset="0"/>
                        </a:rPr>
                        <a:t>eDisposition.30 - Transport Disposition</a:t>
                      </a:r>
                    </a:p>
                  </a:txBody>
                  <a:tcPr marL="7139" marR="7139" marT="7139" marB="0" anchor="b">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3399"/>
                    </a:solidFill>
                  </a:tcPr>
                </a:tc>
                <a:tc hMerge="1">
                  <a:txBody>
                    <a:bodyPr/>
                    <a:lstStyle/>
                    <a:p>
                      <a:endParaRPr lang="en-US"/>
                    </a:p>
                  </a:txBody>
                  <a:tcPr/>
                </a:tc>
                <a:extLst>
                  <a:ext uri="{0D108BD9-81ED-4DB2-BD59-A6C34878D82A}">
                    <a16:rowId xmlns:a16="http://schemas.microsoft.com/office/drawing/2014/main" val="4182681478"/>
                  </a:ext>
                </a:extLst>
              </a:tr>
              <a:tr h="185607">
                <a:tc>
                  <a:txBody>
                    <a:bodyPr/>
                    <a:lstStyle/>
                    <a:p>
                      <a:pPr algn="ctr" fontAlgn="ctr"/>
                      <a:r>
                        <a:rPr lang="en-US" sz="1100" b="1" i="0" u="none" strike="noStrike" dirty="0">
                          <a:solidFill>
                            <a:srgbClr val="000000"/>
                          </a:solidFill>
                          <a:effectLst/>
                          <a:latin typeface="Calibri" panose="020F0502020204030204" pitchFamily="34" charset="0"/>
                        </a:rPr>
                        <a:t>NEW V3.5 Value Options</a:t>
                      </a:r>
                    </a:p>
                  </a:txBody>
                  <a:tcPr marL="713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100" b="1" i="0" u="none" strike="noStrike" dirty="0">
                          <a:solidFill>
                            <a:srgbClr val="000000"/>
                          </a:solidFill>
                          <a:effectLst/>
                          <a:latin typeface="Calibri" panose="020F0502020204030204" pitchFamily="34" charset="0"/>
                        </a:rPr>
                        <a:t>Replaces Previous V3.4 Value Options</a:t>
                      </a:r>
                    </a:p>
                  </a:txBody>
                  <a:tcPr marL="713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633952856"/>
                  </a:ext>
                </a:extLst>
              </a:tr>
              <a:tr h="185607">
                <a:tc rowSpan="5">
                  <a:txBody>
                    <a:bodyPr/>
                    <a:lstStyle/>
                    <a:p>
                      <a:pPr algn="l" fontAlgn="ctr"/>
                      <a:r>
                        <a:rPr lang="en-US" sz="1100" b="0" i="0" u="none" strike="noStrike">
                          <a:solidFill>
                            <a:srgbClr val="000000"/>
                          </a:solidFill>
                          <a:effectLst/>
                          <a:latin typeface="Calibri" panose="020F0502020204030204" pitchFamily="34" charset="0"/>
                        </a:rPr>
                        <a:t>Transport by This EMS Unit (This Crew Only), </a:t>
                      </a:r>
                      <a:r>
                        <a:rPr lang="en-US" sz="1100" b="1" i="0" u="none" strike="noStrike">
                          <a:solidFill>
                            <a:srgbClr val="000000"/>
                          </a:solidFill>
                          <a:effectLst/>
                          <a:latin typeface="Calibri" panose="020F0502020204030204" pitchFamily="34" charset="0"/>
                        </a:rPr>
                        <a:t>OR</a:t>
                      </a:r>
                      <a:br>
                        <a:rPr lang="en-US" sz="1100" b="0" i="0" u="none" strike="noStrike">
                          <a:solidFill>
                            <a:srgbClr val="000000"/>
                          </a:solidFill>
                          <a:effectLst/>
                          <a:latin typeface="Calibri" panose="020F0502020204030204" pitchFamily="34" charset="0"/>
                        </a:rPr>
                      </a:br>
                      <a:r>
                        <a:rPr lang="en-US" sz="1100" b="0" i="0" u="none" strike="noStrike">
                          <a:solidFill>
                            <a:srgbClr val="000000"/>
                          </a:solidFill>
                          <a:effectLst/>
                          <a:latin typeface="Calibri" panose="020F0502020204030204" pitchFamily="34" charset="0"/>
                        </a:rPr>
                        <a:t>Transport by This EMS Unit, with a Member of Another Crew, </a:t>
                      </a:r>
                      <a:r>
                        <a:rPr lang="en-US" sz="1100" b="1" i="0" u="none" strike="noStrike">
                          <a:solidFill>
                            <a:srgbClr val="000000"/>
                          </a:solidFill>
                          <a:effectLst/>
                          <a:latin typeface="Calibri" panose="020F0502020204030204" pitchFamily="34" charset="0"/>
                        </a:rPr>
                        <a:t>OR</a:t>
                      </a:r>
                      <a:br>
                        <a:rPr lang="en-US" sz="1100" b="0" i="0" u="none" strike="noStrike">
                          <a:solidFill>
                            <a:srgbClr val="000000"/>
                          </a:solidFill>
                          <a:effectLst/>
                          <a:latin typeface="Calibri" panose="020F0502020204030204" pitchFamily="34" charset="0"/>
                        </a:rPr>
                      </a:br>
                      <a:r>
                        <a:rPr lang="en-US" sz="1100" b="0" i="0" u="none" strike="noStrike">
                          <a:solidFill>
                            <a:srgbClr val="000000"/>
                          </a:solidFill>
                          <a:effectLst/>
                          <a:latin typeface="Calibri" panose="020F0502020204030204" pitchFamily="34" charset="0"/>
                        </a:rPr>
                        <a:t>Transport by Another EMS Unit, </a:t>
                      </a:r>
                      <a:r>
                        <a:rPr lang="en-US" sz="1100" b="1" i="0" u="none" strike="noStrike">
                          <a:solidFill>
                            <a:srgbClr val="000000"/>
                          </a:solidFill>
                          <a:effectLst/>
                          <a:latin typeface="Calibri" panose="020F0502020204030204" pitchFamily="34" charset="0"/>
                        </a:rPr>
                        <a:t>OR</a:t>
                      </a:r>
                      <a:br>
                        <a:rPr lang="en-US" sz="1100" b="0" i="0" u="none" strike="noStrike">
                          <a:solidFill>
                            <a:srgbClr val="000000"/>
                          </a:solidFill>
                          <a:effectLst/>
                          <a:latin typeface="Calibri" panose="020F0502020204030204" pitchFamily="34" charset="0"/>
                        </a:rPr>
                      </a:br>
                      <a:r>
                        <a:rPr lang="en-US" sz="1100" b="0" i="0" u="none" strike="noStrike">
                          <a:solidFill>
                            <a:srgbClr val="000000"/>
                          </a:solidFill>
                          <a:effectLst/>
                          <a:latin typeface="Calibri" panose="020F0502020204030204" pitchFamily="34" charset="0"/>
                        </a:rPr>
                        <a:t>Transport by Another EMS Unit, with a Member of This Crew</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Patient Dead at Scene-No Resuscitation Attempted (With Transport)</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68533585"/>
                  </a:ext>
                </a:extLst>
              </a:tr>
              <a:tr h="178469">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Patient Dead at Scene-Resuscitation Attempted (With Transport)</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54644803"/>
                  </a:ext>
                </a:extLst>
              </a:tr>
              <a:tr h="178469">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Patient Refused Evaluation/Care (With Transport)</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33803001"/>
                  </a:ext>
                </a:extLst>
              </a:tr>
              <a:tr h="178469">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Patient Treated, Transported by this EMS Unit</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78057162"/>
                  </a:ext>
                </a:extLst>
              </a:tr>
              <a:tr h="185607">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Patient Refused Evaluation/Care (With Transport)</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65835466"/>
                  </a:ext>
                </a:extLst>
              </a:tr>
              <a:tr h="185607">
                <a:tc rowSpan="3">
                  <a:txBody>
                    <a:bodyPr/>
                    <a:lstStyle/>
                    <a:p>
                      <a:pPr algn="ctr" fontAlgn="ctr"/>
                      <a:r>
                        <a:rPr lang="en-US" sz="1100" b="0" i="0" u="none" strike="noStrike" dirty="0">
                          <a:solidFill>
                            <a:srgbClr val="000000"/>
                          </a:solidFill>
                          <a:effectLst/>
                          <a:latin typeface="Calibri" panose="020F0502020204030204" pitchFamily="34" charset="0"/>
                        </a:rPr>
                        <a:t>Patient Refused Transport</a:t>
                      </a:r>
                    </a:p>
                  </a:txBody>
                  <a:tcPr marL="713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Patient Treated, Transported by Law Enforcement</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64950676"/>
                  </a:ext>
                </a:extLst>
              </a:tr>
              <a:tr h="178469">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Patient Treated, Transported by Private Vehicle</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93381753"/>
                  </a:ext>
                </a:extLst>
              </a:tr>
              <a:tr h="185607">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Patient Treated, Released (AMA)</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25187122"/>
                  </a:ext>
                </a:extLst>
              </a:tr>
              <a:tr h="185607">
                <a:tc rowSpan="6">
                  <a:txBody>
                    <a:bodyPr/>
                    <a:lstStyle/>
                    <a:p>
                      <a:pPr algn="ctr" fontAlgn="ctr"/>
                      <a:r>
                        <a:rPr lang="en-US" sz="1100" b="0" i="0" u="none" strike="noStrike" dirty="0">
                          <a:solidFill>
                            <a:srgbClr val="000000"/>
                          </a:solidFill>
                          <a:effectLst/>
                          <a:latin typeface="Calibri" panose="020F0502020204030204" pitchFamily="34" charset="0"/>
                        </a:rPr>
                        <a:t>No Transport</a:t>
                      </a:r>
                    </a:p>
                  </a:txBody>
                  <a:tcPr marL="713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Patient Dead at Scene-No Resuscitation Attempted (Without Transport)</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71655875"/>
                  </a:ext>
                </a:extLst>
              </a:tr>
              <a:tr h="178469">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Patient Dead at Scene-Resuscitation Attempted (Without Transport)</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78726062"/>
                  </a:ext>
                </a:extLst>
              </a:tr>
              <a:tr h="185607">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Patient Refused Evaluation/Care (Without Transport)</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61151663"/>
                  </a:ext>
                </a:extLst>
              </a:tr>
              <a:tr h="192746">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Patient Treated, Released (per protocol)</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29391411"/>
                  </a:ext>
                </a:extLst>
              </a:tr>
              <a:tr h="192746">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Patient Evaluated, No Treatment/Transport Required</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22895339"/>
                  </a:ext>
                </a:extLst>
              </a:tr>
              <a:tr h="192746">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Assist, Public</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1563295"/>
                  </a:ext>
                </a:extLst>
              </a:tr>
              <a:tr h="209266">
                <a:tc>
                  <a:txBody>
                    <a:bodyPr/>
                    <a:lstStyle/>
                    <a:p>
                      <a:pPr algn="l" fontAlgn="b"/>
                      <a:r>
                        <a:rPr lang="en-US" sz="1100" b="0" i="0" u="none" strike="noStrike" dirty="0">
                          <a:solidFill>
                            <a:srgbClr val="000000"/>
                          </a:solidFill>
                          <a:effectLst/>
                          <a:latin typeface="Calibri" panose="020F0502020204030204" pitchFamily="34" charset="0"/>
                        </a:rPr>
                        <a:t>Non-Patient Transport (Not Otherwise Listed)</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Transport Non-Patient, Organs, etc.</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85949828"/>
                  </a:ext>
                </a:extLst>
              </a:tr>
              <a:tr h="192746">
                <a:tc rowSpan="2">
                  <a:txBody>
                    <a:bodyPr/>
                    <a:lstStyle/>
                    <a:p>
                      <a:pPr algn="ctr" fontAlgn="ctr"/>
                      <a:r>
                        <a:rPr lang="en-US" sz="1100" b="0" i="0" u="none" strike="noStrike" dirty="0">
                          <a:solidFill>
                            <a:srgbClr val="000000"/>
                          </a:solidFill>
                          <a:effectLst/>
                          <a:latin typeface="Calibri" panose="020F0502020204030204" pitchFamily="34" charset="0"/>
                        </a:rPr>
                        <a:t>Any value above may apply</a:t>
                      </a:r>
                    </a:p>
                  </a:txBody>
                  <a:tcPr marL="713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Assist, Agency</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32238549"/>
                  </a:ext>
                </a:extLst>
              </a:tr>
              <a:tr h="214162">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Assist, Unit</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17851196"/>
                  </a:ext>
                </a:extLst>
              </a:tr>
              <a:tr h="192746">
                <a:tc rowSpan="5">
                  <a:txBody>
                    <a:bodyPr/>
                    <a:lstStyle/>
                    <a:p>
                      <a:pPr algn="ctr" fontAlgn="ctr"/>
                      <a:r>
                        <a:rPr lang="en-US" sz="1100" b="0" i="0" u="none" strike="noStrike" dirty="0">
                          <a:solidFill>
                            <a:srgbClr val="000000"/>
                          </a:solidFill>
                          <a:effectLst/>
                          <a:latin typeface="Calibri" panose="020F0502020204030204" pitchFamily="34" charset="0"/>
                        </a:rPr>
                        <a:t>Not Applicable</a:t>
                      </a:r>
                    </a:p>
                  </a:txBody>
                  <a:tcPr marL="713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100" b="0" i="0" u="none" strike="noStrike" dirty="0">
                          <a:solidFill>
                            <a:srgbClr val="000000"/>
                          </a:solidFill>
                          <a:effectLst/>
                          <a:latin typeface="Calibri" panose="020F0502020204030204" pitchFamily="34" charset="0"/>
                        </a:rPr>
                        <a:t>Canceled (Prior to Arrival At Scene)</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1440375"/>
                  </a:ext>
                </a:extLst>
              </a:tr>
              <a:tr h="185607">
                <a:tc vMerge="1">
                  <a:txBody>
                    <a:bodyPr/>
                    <a:lstStyle/>
                    <a:p>
                      <a:endParaRPr lang="en-US"/>
                    </a:p>
                  </a:txBody>
                  <a:tcPr/>
                </a:tc>
                <a:tc>
                  <a:txBody>
                    <a:bodyPr/>
                    <a:lstStyle/>
                    <a:p>
                      <a:pPr algn="l" fontAlgn="ctr"/>
                      <a:r>
                        <a:rPr lang="en-US" sz="1100" b="0" i="0" u="none" strike="noStrike" dirty="0">
                          <a:solidFill>
                            <a:srgbClr val="000000"/>
                          </a:solidFill>
                          <a:effectLst/>
                          <a:latin typeface="Calibri" panose="020F0502020204030204" pitchFamily="34" charset="0"/>
                        </a:rPr>
                        <a:t>Canceled on Scene (No Patient Contact)</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29562532"/>
                  </a:ext>
                </a:extLst>
              </a:tr>
              <a:tr h="185607">
                <a:tc vMerge="1">
                  <a:txBody>
                    <a:bodyPr/>
                    <a:lstStyle/>
                    <a:p>
                      <a:endParaRPr lang="en-US"/>
                    </a:p>
                  </a:txBody>
                  <a:tcPr/>
                </a:tc>
                <a:tc>
                  <a:txBody>
                    <a:bodyPr/>
                    <a:lstStyle/>
                    <a:p>
                      <a:pPr algn="l" fontAlgn="ctr"/>
                      <a:r>
                        <a:rPr lang="en-US" sz="1100" b="0" i="0" u="none" strike="noStrike" dirty="0">
                          <a:solidFill>
                            <a:srgbClr val="000000"/>
                          </a:solidFill>
                          <a:effectLst/>
                          <a:latin typeface="Calibri" panose="020F0502020204030204" pitchFamily="34" charset="0"/>
                        </a:rPr>
                        <a:t>Canceled on Scene (No Patient Found)</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3297780"/>
                  </a:ext>
                </a:extLst>
              </a:tr>
              <a:tr h="185607">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Standby-No Services or Support Provided</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96640703"/>
                  </a:ext>
                </a:extLst>
              </a:tr>
              <a:tr h="185607">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Standby-Public Safety, Fire, or EMS Operational Support Provided</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49437266"/>
                  </a:ext>
                </a:extLst>
              </a:tr>
            </a:tbl>
          </a:graphicData>
        </a:graphic>
      </p:graphicFrame>
      <p:sp>
        <p:nvSpPr>
          <p:cNvPr id="2" name="Rectangle 1"/>
          <p:cNvSpPr/>
          <p:nvPr/>
        </p:nvSpPr>
        <p:spPr>
          <a:xfrm>
            <a:off x="2438400" y="6360824"/>
            <a:ext cx="4572000" cy="461665"/>
          </a:xfrm>
          <a:prstGeom prst="rect">
            <a:avLst/>
          </a:prstGeom>
        </p:spPr>
        <p:txBody>
          <a:bodyPr>
            <a:spAutoFit/>
          </a:bodyPr>
          <a:lstStyle/>
          <a:p>
            <a:pPr algn="ctr"/>
            <a:r>
              <a:rPr lang="en-US" sz="1200" b="1" dirty="0"/>
              <a:t>The transport disposition for an EMS event identifying whether a transport occurred and by which unit.</a:t>
            </a:r>
          </a:p>
        </p:txBody>
      </p:sp>
    </p:spTree>
    <p:extLst>
      <p:ext uri="{BB962C8B-B14F-4D97-AF65-F5344CB8AC3E}">
        <p14:creationId xmlns:p14="http://schemas.microsoft.com/office/powerpoint/2010/main" val="594405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553200" y="6369635"/>
            <a:ext cx="2133600" cy="338554"/>
          </a:xfrm>
          <a:noFill/>
        </p:spPr>
        <p:txBody>
          <a:bodyPr vert="horz" wrap="square" lIns="91440" tIns="45720" rIns="91440" bIns="45720" rtlCol="0" anchor="ctr">
            <a:spAutoFit/>
          </a:bodyPr>
          <a:lstStyle/>
          <a:p>
            <a:fld id="{FB6C2022-6D04-4B1A-993F-29AF65AFFD25}" type="slidenum">
              <a:rPr lang="en-US" sz="1600">
                <a:solidFill>
                  <a:schemeClr val="tx1"/>
                </a:solidFill>
              </a:rPr>
              <a:pPr/>
              <a:t>13</a:t>
            </a:fld>
            <a:endParaRPr lang="en-US" sz="1600" dirty="0">
              <a:solidFill>
                <a:schemeClr val="tx1"/>
              </a:solidFill>
            </a:endParaRPr>
          </a:p>
        </p:txBody>
      </p:sp>
      <p:sp>
        <p:nvSpPr>
          <p:cNvPr id="7" name="Title 6"/>
          <p:cNvSpPr>
            <a:spLocks noGrp="1"/>
          </p:cNvSpPr>
          <p:nvPr>
            <p:ph type="title"/>
          </p:nvPr>
        </p:nvSpPr>
        <p:spPr>
          <a:xfrm>
            <a:off x="228600" y="914400"/>
            <a:ext cx="8839200" cy="1096962"/>
          </a:xfrm>
        </p:spPr>
        <p:txBody>
          <a:bodyPr>
            <a:normAutofit fontScale="90000"/>
          </a:bodyPr>
          <a:lstStyle/>
          <a:p>
            <a:r>
              <a:rPr lang="en-US" sz="4000" b="1" dirty="0">
                <a:solidFill>
                  <a:srgbClr val="C00000"/>
                </a:solidFill>
                <a:effectLst>
                  <a:outerShdw blurRad="38100" dist="38100" dir="2700000" algn="tl">
                    <a:srgbClr val="000000">
                      <a:alpha val="43137"/>
                    </a:srgbClr>
                  </a:outerShdw>
                </a:effectLst>
              </a:rPr>
              <a:t>If they refused care and/or transport – why?</a:t>
            </a:r>
            <a:br>
              <a:rPr lang="en-US" sz="2400" b="1" dirty="0">
                <a:solidFill>
                  <a:srgbClr val="C00000"/>
                </a:solidFill>
                <a:effectLst>
                  <a:outerShdw blurRad="38100" dist="38100" dir="2700000" algn="tl">
                    <a:srgbClr val="000000">
                      <a:alpha val="43137"/>
                    </a:srgbClr>
                  </a:outerShdw>
                </a:effectLst>
              </a:rPr>
            </a:br>
            <a:r>
              <a:rPr lang="en-US" sz="2000" b="1" dirty="0">
                <a:effectLst>
                  <a:outerShdw blurRad="38100" dist="38100" dir="2700000" algn="tl">
                    <a:srgbClr val="000000">
                      <a:alpha val="43137"/>
                    </a:srgbClr>
                  </a:outerShdw>
                </a:effectLst>
              </a:rPr>
              <a:t>Makes it easier to track this as data and helps retire certain previous disposition values with a better use model</a:t>
            </a:r>
          </a:p>
        </p:txBody>
      </p:sp>
      <p:sp>
        <p:nvSpPr>
          <p:cNvPr id="3" name="TextBox 2"/>
          <p:cNvSpPr txBox="1"/>
          <p:nvPr/>
        </p:nvSpPr>
        <p:spPr>
          <a:xfrm>
            <a:off x="2209800" y="5247311"/>
            <a:ext cx="4572000" cy="461665"/>
          </a:xfrm>
          <a:prstGeom prst="rect">
            <a:avLst/>
          </a:prstGeom>
          <a:noFill/>
        </p:spPr>
        <p:txBody>
          <a:bodyPr wrap="square" rtlCol="0">
            <a:spAutoFit/>
          </a:bodyPr>
          <a:lstStyle/>
          <a:p>
            <a:r>
              <a:rPr lang="en-US" sz="2400" b="1" dirty="0">
                <a:solidFill>
                  <a:srgbClr val="C00000"/>
                </a:solidFill>
                <a:effectLst>
                  <a:outerShdw blurRad="38100" dist="38100" dir="2700000" algn="tl">
                    <a:srgbClr val="000000">
                      <a:alpha val="43137"/>
                    </a:srgbClr>
                  </a:outerShdw>
                </a:effectLst>
                <a:latin typeface="+mj-lt"/>
                <a:ea typeface="+mj-ea"/>
                <a:cs typeface="+mj-cs"/>
              </a:rPr>
              <a:t>This is a new optional use element</a:t>
            </a:r>
          </a:p>
        </p:txBody>
      </p:sp>
      <p:graphicFrame>
        <p:nvGraphicFramePr>
          <p:cNvPr id="4" name="Table 3"/>
          <p:cNvGraphicFramePr>
            <a:graphicFrameLocks noGrp="1"/>
          </p:cNvGraphicFramePr>
          <p:nvPr>
            <p:extLst>
              <p:ext uri="{D42A27DB-BD31-4B8C-83A1-F6EECF244321}">
                <p14:modId xmlns:p14="http://schemas.microsoft.com/office/powerpoint/2010/main" val="2362691272"/>
              </p:ext>
            </p:extLst>
          </p:nvPr>
        </p:nvGraphicFramePr>
        <p:xfrm>
          <a:off x="446942" y="2548652"/>
          <a:ext cx="8402515" cy="2506285"/>
        </p:xfrm>
        <a:graphic>
          <a:graphicData uri="http://schemas.openxmlformats.org/drawingml/2006/table">
            <a:tbl>
              <a:tblPr/>
              <a:tblGrid>
                <a:gridCol w="4628081">
                  <a:extLst>
                    <a:ext uri="{9D8B030D-6E8A-4147-A177-3AD203B41FA5}">
                      <a16:colId xmlns:a16="http://schemas.microsoft.com/office/drawing/2014/main" val="3417055555"/>
                    </a:ext>
                  </a:extLst>
                </a:gridCol>
                <a:gridCol w="3774434">
                  <a:extLst>
                    <a:ext uri="{9D8B030D-6E8A-4147-A177-3AD203B41FA5}">
                      <a16:colId xmlns:a16="http://schemas.microsoft.com/office/drawing/2014/main" val="2812947770"/>
                    </a:ext>
                  </a:extLst>
                </a:gridCol>
              </a:tblGrid>
              <a:tr h="282109">
                <a:tc gridSpan="2">
                  <a:txBody>
                    <a:bodyPr/>
                    <a:lstStyle/>
                    <a:p>
                      <a:pPr algn="ctr" fontAlgn="b"/>
                      <a:r>
                        <a:rPr lang="en-US" sz="1600" b="1" i="0" u="none" strike="noStrike" dirty="0">
                          <a:solidFill>
                            <a:srgbClr val="FFFFFF"/>
                          </a:solidFill>
                          <a:effectLst/>
                          <a:latin typeface="Calibri" panose="020F0502020204030204" pitchFamily="34" charset="0"/>
                        </a:rPr>
                        <a:t>eDisposition.31 - Reason for Refusal/Release</a:t>
                      </a:r>
                    </a:p>
                  </a:txBody>
                  <a:tcPr marL="8549" marR="8549" marT="854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3399"/>
                    </a:solidFill>
                  </a:tcPr>
                </a:tc>
                <a:tc hMerge="1">
                  <a:txBody>
                    <a:bodyPr/>
                    <a:lstStyle/>
                    <a:p>
                      <a:endParaRPr lang="en-US"/>
                    </a:p>
                  </a:txBody>
                  <a:tcPr/>
                </a:tc>
                <a:extLst>
                  <a:ext uri="{0D108BD9-81ED-4DB2-BD59-A6C34878D82A}">
                    <a16:rowId xmlns:a16="http://schemas.microsoft.com/office/drawing/2014/main" val="2319419028"/>
                  </a:ext>
                </a:extLst>
              </a:tr>
              <a:tr h="359048">
                <a:tc>
                  <a:txBody>
                    <a:bodyPr/>
                    <a:lstStyle/>
                    <a:p>
                      <a:pPr algn="ctr" fontAlgn="ctr"/>
                      <a:r>
                        <a:rPr lang="en-US" sz="1300" b="1" i="0" u="none" strike="noStrike">
                          <a:solidFill>
                            <a:srgbClr val="000000"/>
                          </a:solidFill>
                          <a:effectLst/>
                          <a:latin typeface="Calibri" panose="020F0502020204030204" pitchFamily="34" charset="0"/>
                        </a:rPr>
                        <a:t>NEW V3.5 Value Options</a:t>
                      </a:r>
                    </a:p>
                  </a:txBody>
                  <a:tcPr marL="8549" marR="8549" marT="854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300" b="1" i="0" u="none" strike="noStrike">
                          <a:solidFill>
                            <a:srgbClr val="000000"/>
                          </a:solidFill>
                          <a:effectLst/>
                          <a:latin typeface="Calibri" panose="020F0502020204030204" pitchFamily="34" charset="0"/>
                        </a:rPr>
                        <a:t>Match to Previous V3.4 Value Options</a:t>
                      </a:r>
                    </a:p>
                  </a:txBody>
                  <a:tcPr marL="8549" marR="8549" marT="854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777152655"/>
                  </a:ext>
                </a:extLst>
              </a:tr>
              <a:tr h="230816">
                <a:tc>
                  <a:txBody>
                    <a:bodyPr/>
                    <a:lstStyle/>
                    <a:p>
                      <a:pPr algn="l" fontAlgn="ctr"/>
                      <a:r>
                        <a:rPr lang="en-US" sz="1300" b="0" i="0" u="none" strike="noStrike">
                          <a:solidFill>
                            <a:srgbClr val="000000"/>
                          </a:solidFill>
                          <a:effectLst/>
                          <a:latin typeface="Calibri" panose="020F0502020204030204" pitchFamily="34" charset="0"/>
                        </a:rPr>
                        <a:t>Against Medical Advice</a:t>
                      </a:r>
                    </a:p>
                  </a:txBody>
                  <a:tcPr marL="76939" marR="8549" marT="854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300" b="0" i="0" u="none" strike="noStrike">
                          <a:solidFill>
                            <a:srgbClr val="000000"/>
                          </a:solidFill>
                          <a:effectLst/>
                          <a:latin typeface="Calibri" panose="020F0502020204030204" pitchFamily="34" charset="0"/>
                        </a:rPr>
                        <a:t>Patient Treated, Released (AMA)</a:t>
                      </a:r>
                    </a:p>
                  </a:txBody>
                  <a:tcPr marL="76939" marR="8549" marT="854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71688793"/>
                  </a:ext>
                </a:extLst>
              </a:tr>
              <a:tr h="247914">
                <a:tc>
                  <a:txBody>
                    <a:bodyPr/>
                    <a:lstStyle/>
                    <a:p>
                      <a:pPr algn="l" fontAlgn="ctr"/>
                      <a:r>
                        <a:rPr lang="en-US" sz="1300" b="0" i="0" u="none" strike="noStrike">
                          <a:solidFill>
                            <a:srgbClr val="000000"/>
                          </a:solidFill>
                          <a:effectLst/>
                          <a:latin typeface="Calibri" panose="020F0502020204030204" pitchFamily="34" charset="0"/>
                        </a:rPr>
                        <a:t>Patient/Guardian Indicates Ambulance Transport is Not Necessary</a:t>
                      </a:r>
                    </a:p>
                  </a:txBody>
                  <a:tcPr marL="76939" marR="8549" marT="854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300" b="0" i="0" u="none" strike="noStrike">
                          <a:solidFill>
                            <a:srgbClr val="000000"/>
                          </a:solidFill>
                          <a:effectLst/>
                          <a:latin typeface="Calibri" panose="020F0502020204030204" pitchFamily="34" charset="0"/>
                        </a:rPr>
                        <a:t>Patient Refused Evaluation/Care (Without Transport)</a:t>
                      </a:r>
                    </a:p>
                  </a:txBody>
                  <a:tcPr marL="76939" marR="8549" marT="854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68610699"/>
                  </a:ext>
                </a:extLst>
              </a:tr>
              <a:tr h="222268">
                <a:tc>
                  <a:txBody>
                    <a:bodyPr/>
                    <a:lstStyle/>
                    <a:p>
                      <a:pPr algn="l" fontAlgn="ctr"/>
                      <a:r>
                        <a:rPr lang="en-US" sz="1300" b="0" i="0" u="none" strike="noStrike" dirty="0">
                          <a:solidFill>
                            <a:srgbClr val="000000"/>
                          </a:solidFill>
                          <a:effectLst/>
                          <a:latin typeface="Calibri" panose="020F0502020204030204" pitchFamily="34" charset="0"/>
                        </a:rPr>
                        <a:t>Released Following Protocol Guidelines</a:t>
                      </a:r>
                    </a:p>
                  </a:txBody>
                  <a:tcPr marL="76939" marR="8549" marT="854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300" b="0" i="0" u="none" strike="noStrike">
                          <a:solidFill>
                            <a:srgbClr val="000000"/>
                          </a:solidFill>
                          <a:effectLst/>
                          <a:latin typeface="Calibri" panose="020F0502020204030204" pitchFamily="34" charset="0"/>
                        </a:rPr>
                        <a:t>Patient Treated, Released (per protocol)</a:t>
                      </a:r>
                    </a:p>
                  </a:txBody>
                  <a:tcPr marL="76939" marR="8549" marT="854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19087863"/>
                  </a:ext>
                </a:extLst>
              </a:tr>
              <a:tr h="282109">
                <a:tc>
                  <a:txBody>
                    <a:bodyPr/>
                    <a:lstStyle/>
                    <a:p>
                      <a:pPr algn="l" fontAlgn="ctr"/>
                      <a:r>
                        <a:rPr lang="en-US" sz="1300" b="0" i="0" u="none" strike="noStrike">
                          <a:solidFill>
                            <a:srgbClr val="000000"/>
                          </a:solidFill>
                          <a:effectLst/>
                          <a:latin typeface="Calibri" panose="020F0502020204030204" pitchFamily="34" charset="0"/>
                        </a:rPr>
                        <a:t>DNR</a:t>
                      </a:r>
                    </a:p>
                  </a:txBody>
                  <a:tcPr marL="76939" marR="8549" marT="854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300" b="0" i="0" u="none" strike="noStrike">
                          <a:solidFill>
                            <a:srgbClr val="000000"/>
                          </a:solidFill>
                          <a:effectLst/>
                          <a:latin typeface="Calibri" panose="020F0502020204030204" pitchFamily="34" charset="0"/>
                        </a:rPr>
                        <a:t>Patient Treated, Released (per protocol)</a:t>
                      </a:r>
                    </a:p>
                  </a:txBody>
                  <a:tcPr marL="76939" marR="8549" marT="854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24619793"/>
                  </a:ext>
                </a:extLst>
              </a:tr>
              <a:tr h="230816">
                <a:tc>
                  <a:txBody>
                    <a:bodyPr/>
                    <a:lstStyle/>
                    <a:p>
                      <a:pPr algn="l" fontAlgn="ctr"/>
                      <a:r>
                        <a:rPr lang="en-US" sz="1300" b="0" i="0" u="none" strike="noStrike">
                          <a:solidFill>
                            <a:srgbClr val="000000"/>
                          </a:solidFill>
                          <a:effectLst/>
                          <a:latin typeface="Calibri" panose="020F0502020204030204" pitchFamily="34" charset="0"/>
                        </a:rPr>
                        <a:t>Medical/Physician Orders for Life Sustaining Treatment</a:t>
                      </a:r>
                    </a:p>
                  </a:txBody>
                  <a:tcPr marL="76939" marR="8549" marT="854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300" b="0" i="0" u="none" strike="noStrike">
                          <a:solidFill>
                            <a:srgbClr val="000000"/>
                          </a:solidFill>
                          <a:effectLst/>
                          <a:latin typeface="Calibri" panose="020F0502020204030204" pitchFamily="34" charset="0"/>
                        </a:rPr>
                        <a:t>Patient Treated, Released (per protocol)</a:t>
                      </a:r>
                    </a:p>
                  </a:txBody>
                  <a:tcPr marL="76939" marR="8549" marT="854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03331831"/>
                  </a:ext>
                </a:extLst>
              </a:tr>
              <a:tr h="222268">
                <a:tc>
                  <a:txBody>
                    <a:bodyPr/>
                    <a:lstStyle/>
                    <a:p>
                      <a:pPr algn="l" fontAlgn="ctr"/>
                      <a:r>
                        <a:rPr lang="en-US" sz="1300" b="0" i="0" u="none" strike="noStrike">
                          <a:solidFill>
                            <a:srgbClr val="000000"/>
                          </a:solidFill>
                          <a:effectLst/>
                          <a:latin typeface="Calibri" panose="020F0502020204030204" pitchFamily="34" charset="0"/>
                        </a:rPr>
                        <a:t>Released to Law Enforcement</a:t>
                      </a:r>
                    </a:p>
                  </a:txBody>
                  <a:tcPr marL="76939" marR="8549" marT="854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300" b="0" i="0" u="none" strike="noStrike">
                          <a:solidFill>
                            <a:srgbClr val="000000"/>
                          </a:solidFill>
                          <a:effectLst/>
                          <a:latin typeface="Calibri" panose="020F0502020204030204" pitchFamily="34" charset="0"/>
                        </a:rPr>
                        <a:t>Patient Treated, Transported by Law Enforcement</a:t>
                      </a:r>
                    </a:p>
                  </a:txBody>
                  <a:tcPr marL="76939" marR="8549" marT="854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4215705"/>
                  </a:ext>
                </a:extLst>
              </a:tr>
              <a:tr h="222268">
                <a:tc>
                  <a:txBody>
                    <a:bodyPr/>
                    <a:lstStyle/>
                    <a:p>
                      <a:pPr algn="l" fontAlgn="ctr"/>
                      <a:r>
                        <a:rPr lang="en-US" sz="1300" b="0" i="0" u="none" strike="noStrike">
                          <a:solidFill>
                            <a:srgbClr val="000000"/>
                          </a:solidFill>
                          <a:effectLst/>
                          <a:latin typeface="Calibri" panose="020F0502020204030204" pitchFamily="34" charset="0"/>
                        </a:rPr>
                        <a:t>Patient/Guardian States Intent to Transport by Other Means</a:t>
                      </a:r>
                    </a:p>
                  </a:txBody>
                  <a:tcPr marL="76939" marR="8549" marT="854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300" b="0" i="0" u="none" strike="noStrike">
                          <a:solidFill>
                            <a:srgbClr val="000000"/>
                          </a:solidFill>
                          <a:effectLst/>
                          <a:latin typeface="Calibri" panose="020F0502020204030204" pitchFamily="34" charset="0"/>
                        </a:rPr>
                        <a:t>Patient Treated, Transported by Private Vehicle</a:t>
                      </a:r>
                    </a:p>
                  </a:txBody>
                  <a:tcPr marL="76939" marR="8549" marT="854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10228086"/>
                  </a:ext>
                </a:extLst>
              </a:tr>
              <a:tr h="205170">
                <a:tc>
                  <a:txBody>
                    <a:bodyPr/>
                    <a:lstStyle/>
                    <a:p>
                      <a:pPr algn="l" fontAlgn="ctr"/>
                      <a:r>
                        <a:rPr lang="en-US" sz="1300" b="0" i="0" u="none" strike="noStrike">
                          <a:solidFill>
                            <a:srgbClr val="000000"/>
                          </a:solidFill>
                          <a:effectLst/>
                          <a:latin typeface="Calibri" panose="020F0502020204030204" pitchFamily="34" charset="0"/>
                        </a:rPr>
                        <a:t>Other, Not Listed</a:t>
                      </a:r>
                    </a:p>
                  </a:txBody>
                  <a:tcPr marL="76939" marR="8549" marT="854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 </a:t>
                      </a:r>
                    </a:p>
                  </a:txBody>
                  <a:tcPr marL="8549" marR="8549" marT="8549" marB="0" anchor="b">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188583443"/>
                  </a:ext>
                </a:extLst>
              </a:tr>
            </a:tbl>
          </a:graphicData>
        </a:graphic>
      </p:graphicFrame>
      <p:sp>
        <p:nvSpPr>
          <p:cNvPr id="6" name="Rectangle 5"/>
          <p:cNvSpPr/>
          <p:nvPr/>
        </p:nvSpPr>
        <p:spPr>
          <a:xfrm>
            <a:off x="2362200" y="6246524"/>
            <a:ext cx="4572000" cy="461665"/>
          </a:xfrm>
          <a:prstGeom prst="rect">
            <a:avLst/>
          </a:prstGeom>
        </p:spPr>
        <p:txBody>
          <a:bodyPr>
            <a:spAutoFit/>
          </a:bodyPr>
          <a:lstStyle/>
          <a:p>
            <a:pPr algn="ctr"/>
            <a:r>
              <a:rPr lang="en-US" sz="1200" b="1" dirty="0"/>
              <a:t>Describes reason(s) for the patient's refusal of care/transport OR the EMS clinician's decision to release the patient.</a:t>
            </a:r>
          </a:p>
        </p:txBody>
      </p:sp>
    </p:spTree>
    <p:extLst>
      <p:ext uri="{BB962C8B-B14F-4D97-AF65-F5344CB8AC3E}">
        <p14:creationId xmlns:p14="http://schemas.microsoft.com/office/powerpoint/2010/main" val="13160028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553200" y="6369635"/>
            <a:ext cx="2133600" cy="338554"/>
          </a:xfrm>
          <a:noFill/>
        </p:spPr>
        <p:txBody>
          <a:bodyPr vert="horz" wrap="square" lIns="91440" tIns="45720" rIns="91440" bIns="45720" rtlCol="0" anchor="ctr">
            <a:spAutoFit/>
          </a:bodyPr>
          <a:lstStyle/>
          <a:p>
            <a:fld id="{FB6C2022-6D04-4B1A-993F-29AF65AFFD25}" type="slidenum">
              <a:rPr lang="en-US" sz="1600">
                <a:solidFill>
                  <a:schemeClr val="tx1"/>
                </a:solidFill>
              </a:rPr>
              <a:pPr/>
              <a:t>14</a:t>
            </a:fld>
            <a:endParaRPr lang="en-US" sz="1600" dirty="0">
              <a:solidFill>
                <a:schemeClr val="tx1"/>
              </a:solidFill>
            </a:endParaRPr>
          </a:p>
        </p:txBody>
      </p:sp>
      <p:sp>
        <p:nvSpPr>
          <p:cNvPr id="3" name="Rectangle 2"/>
          <p:cNvSpPr/>
          <p:nvPr/>
        </p:nvSpPr>
        <p:spPr>
          <a:xfrm>
            <a:off x="533400" y="4572000"/>
            <a:ext cx="8458200" cy="1600438"/>
          </a:xfrm>
          <a:prstGeom prst="rect">
            <a:avLst/>
          </a:prstGeom>
        </p:spPr>
        <p:txBody>
          <a:bodyPr wrap="square">
            <a:spAutoFit/>
          </a:bodyPr>
          <a:lstStyle/>
          <a:p>
            <a:r>
              <a:rPr lang="en-US" sz="1400" b="1" dirty="0"/>
              <a:t>Definition:</a:t>
            </a:r>
          </a:p>
          <a:p>
            <a:r>
              <a:rPr lang="en-US" sz="1400" dirty="0"/>
              <a:t>The level of care should be defined by the situation, medications, and procedures provided to the patient </a:t>
            </a:r>
            <a:r>
              <a:rPr lang="en-US" sz="1400" i="1" dirty="0"/>
              <a:t>based on what is allowed in the local EMS protocols. This definition can vary between regions</a:t>
            </a:r>
            <a:r>
              <a:rPr lang="en-US" sz="1400" dirty="0"/>
              <a:t>; what may be allowed for BLS providers in one region may be considered ALS care in another. </a:t>
            </a:r>
            <a:r>
              <a:rPr lang="en-US" sz="1400" i="1" dirty="0"/>
              <a:t>This is not a reflection of the provider levels providing care, but the actual care given-for example,</a:t>
            </a:r>
            <a:r>
              <a:rPr lang="en-US" sz="1400" dirty="0"/>
              <a:t> BLS care provided by a paramedic would be entered as "BLS – All Levels". This element benefits reviews of performance, resource demand and utilization, and reimbursement coding.</a:t>
            </a:r>
          </a:p>
        </p:txBody>
      </p:sp>
      <p:sp>
        <p:nvSpPr>
          <p:cNvPr id="6" name="Rectangle 5"/>
          <p:cNvSpPr/>
          <p:nvPr/>
        </p:nvSpPr>
        <p:spPr>
          <a:xfrm>
            <a:off x="928338" y="569570"/>
            <a:ext cx="7261924" cy="584775"/>
          </a:xfrm>
          <a:prstGeom prst="rect">
            <a:avLst/>
          </a:prstGeom>
        </p:spPr>
        <p:txBody>
          <a:bodyPr wrap="none">
            <a:spAutoFit/>
          </a:bodyPr>
          <a:lstStyle/>
          <a:p>
            <a:r>
              <a:rPr lang="en-US" sz="3200" b="1" dirty="0">
                <a:solidFill>
                  <a:srgbClr val="C00000"/>
                </a:solidFill>
                <a:effectLst>
                  <a:outerShdw blurRad="38100" dist="38100" dir="2700000" algn="tl">
                    <a:srgbClr val="000000">
                      <a:alpha val="43137"/>
                    </a:srgbClr>
                  </a:outerShdw>
                </a:effectLst>
                <a:latin typeface="+mj-lt"/>
                <a:ea typeface="+mj-ea"/>
                <a:cs typeface="+mj-cs"/>
              </a:rPr>
              <a:t>What level of care was actually provided?</a:t>
            </a:r>
          </a:p>
        </p:txBody>
      </p:sp>
      <p:sp>
        <p:nvSpPr>
          <p:cNvPr id="8" name="Rectangle 7"/>
          <p:cNvSpPr/>
          <p:nvPr/>
        </p:nvSpPr>
        <p:spPr>
          <a:xfrm>
            <a:off x="304800" y="1154345"/>
            <a:ext cx="8610600" cy="830997"/>
          </a:xfrm>
          <a:prstGeom prst="rect">
            <a:avLst/>
          </a:prstGeom>
        </p:spPr>
        <p:txBody>
          <a:bodyPr wrap="square">
            <a:spAutoFit/>
          </a:bodyPr>
          <a:lstStyle/>
          <a:p>
            <a:r>
              <a:rPr lang="en-US" sz="1200" b="1" dirty="0"/>
              <a:t>Level of care of this unit (removed in V3.5) attempted to collect this combined with equipment level on vehicle but was ineffective and confusing for providers. Level of Care Provided per Protocol was added as it is very specific and direct and equipment was moved to eResponse.07 - Unit Transport and Equipment Capability</a:t>
            </a:r>
          </a:p>
          <a:p>
            <a:endParaRPr lang="en-US" sz="1200" b="1" dirty="0"/>
          </a:p>
        </p:txBody>
      </p:sp>
      <p:graphicFrame>
        <p:nvGraphicFramePr>
          <p:cNvPr id="11" name="Table 10"/>
          <p:cNvGraphicFramePr>
            <a:graphicFrameLocks noGrp="1"/>
          </p:cNvGraphicFramePr>
          <p:nvPr>
            <p:extLst>
              <p:ext uri="{D42A27DB-BD31-4B8C-83A1-F6EECF244321}">
                <p14:modId xmlns:p14="http://schemas.microsoft.com/office/powerpoint/2010/main" val="3625327260"/>
              </p:ext>
            </p:extLst>
          </p:nvPr>
        </p:nvGraphicFramePr>
        <p:xfrm>
          <a:off x="1841499" y="1820280"/>
          <a:ext cx="5435601" cy="2574127"/>
        </p:xfrm>
        <a:graphic>
          <a:graphicData uri="http://schemas.openxmlformats.org/drawingml/2006/table">
            <a:tbl>
              <a:tblPr/>
              <a:tblGrid>
                <a:gridCol w="744830">
                  <a:extLst>
                    <a:ext uri="{9D8B030D-6E8A-4147-A177-3AD203B41FA5}">
                      <a16:colId xmlns:a16="http://schemas.microsoft.com/office/drawing/2014/main" val="228264378"/>
                    </a:ext>
                  </a:extLst>
                </a:gridCol>
                <a:gridCol w="3945941">
                  <a:extLst>
                    <a:ext uri="{9D8B030D-6E8A-4147-A177-3AD203B41FA5}">
                      <a16:colId xmlns:a16="http://schemas.microsoft.com/office/drawing/2014/main" val="649693258"/>
                    </a:ext>
                  </a:extLst>
                </a:gridCol>
                <a:gridCol w="744830">
                  <a:extLst>
                    <a:ext uri="{9D8B030D-6E8A-4147-A177-3AD203B41FA5}">
                      <a16:colId xmlns:a16="http://schemas.microsoft.com/office/drawing/2014/main" val="1947675811"/>
                    </a:ext>
                  </a:extLst>
                </a:gridCol>
              </a:tblGrid>
              <a:tr h="346719">
                <a:tc gridSpan="3">
                  <a:txBody>
                    <a:bodyPr/>
                    <a:lstStyle/>
                    <a:p>
                      <a:pPr algn="ctr" fontAlgn="b"/>
                      <a:r>
                        <a:rPr lang="en-US" sz="1800" b="1" i="0" u="none" strike="noStrike" dirty="0">
                          <a:solidFill>
                            <a:srgbClr val="FFFFFF"/>
                          </a:solidFill>
                          <a:effectLst/>
                          <a:latin typeface="Calibri" panose="020F0502020204030204" pitchFamily="34" charset="0"/>
                        </a:rPr>
                        <a:t>eDisposition.32 - Level of Care Provided per Protocol</a:t>
                      </a:r>
                    </a:p>
                  </a:txBody>
                  <a:tcPr marL="9525" marR="9525" marT="9525" marB="0" anchor="ctr">
                    <a:lnL>
                      <a:noFill/>
                    </a:lnL>
                    <a:lnR w="19050" cap="flat" cmpd="sng" algn="ctr">
                      <a:solidFill>
                        <a:srgbClr val="000000"/>
                      </a:solidFill>
                      <a:prstDash val="solid"/>
                      <a:round/>
                      <a:headEnd type="none" w="med" len="med"/>
                      <a:tailEnd type="none" w="med" len="med"/>
                    </a:lnR>
                    <a:lnT>
                      <a:noFill/>
                    </a:lnT>
                    <a:lnB>
                      <a:noFill/>
                    </a:lnB>
                    <a:solidFill>
                      <a:srgbClr val="003399"/>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67126413"/>
                  </a:ext>
                </a:extLst>
              </a:tr>
              <a:tr h="283679">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dirty="0">
                          <a:solidFill>
                            <a:srgbClr val="000000"/>
                          </a:solidFill>
                          <a:effectLst/>
                          <a:latin typeface="Calibri" panose="020F0502020204030204" pitchFamily="34" charset="0"/>
                        </a:rPr>
                        <a:t>NEW V3.5 Value Options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153786313"/>
                  </a:ext>
                </a:extLst>
              </a:tr>
              <a:tr h="273173">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BLS - All Levels</a:t>
                      </a:r>
                    </a:p>
                  </a:txBody>
                  <a:tcPr marL="857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2904369"/>
                  </a:ext>
                </a:extLst>
              </a:tr>
              <a:tr h="262666">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ALS - AEMT/Intermediate</a:t>
                      </a:r>
                    </a:p>
                  </a:txBody>
                  <a:tcPr marL="857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468080341"/>
                  </a:ext>
                </a:extLst>
              </a:tr>
              <a:tr h="273173">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ALS - Paramedic</a:t>
                      </a:r>
                    </a:p>
                  </a:txBody>
                  <a:tcPr marL="857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588220713"/>
                  </a:ext>
                </a:extLst>
              </a:tr>
              <a:tr h="283679">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EMS and Other Health-Care Staff</a:t>
                      </a:r>
                    </a:p>
                  </a:txBody>
                  <a:tcPr marL="857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918463394"/>
                  </a:ext>
                </a:extLst>
              </a:tr>
              <a:tr h="294186">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Critical Care</a:t>
                      </a:r>
                    </a:p>
                  </a:txBody>
                  <a:tcPr marL="857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805142833"/>
                  </a:ext>
                </a:extLst>
              </a:tr>
              <a:tr h="273173">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Integrated Health Care</a:t>
                      </a:r>
                    </a:p>
                  </a:txBody>
                  <a:tcPr marL="857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820530592"/>
                  </a:ext>
                </a:extLst>
              </a:tr>
              <a:tr h="283679">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No Care Provided</a:t>
                      </a:r>
                    </a:p>
                  </a:txBody>
                  <a:tcPr marL="857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264310998"/>
                  </a:ext>
                </a:extLst>
              </a:tr>
            </a:tbl>
          </a:graphicData>
        </a:graphic>
      </p:graphicFrame>
    </p:spTree>
    <p:extLst>
      <p:ext uri="{BB962C8B-B14F-4D97-AF65-F5344CB8AC3E}">
        <p14:creationId xmlns:p14="http://schemas.microsoft.com/office/powerpoint/2010/main" val="8181313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553200" y="6369635"/>
            <a:ext cx="2133600" cy="338554"/>
          </a:xfrm>
          <a:noFill/>
        </p:spPr>
        <p:txBody>
          <a:bodyPr vert="horz" wrap="square" lIns="91440" tIns="45720" rIns="91440" bIns="45720" rtlCol="0" anchor="ctr">
            <a:spAutoFit/>
          </a:bodyPr>
          <a:lstStyle/>
          <a:p>
            <a:fld id="{FB6C2022-6D04-4B1A-993F-29AF65AFFD25}" type="slidenum">
              <a:rPr lang="en-US" sz="1600">
                <a:solidFill>
                  <a:schemeClr val="tx1"/>
                </a:solidFill>
              </a:rPr>
              <a:pPr/>
              <a:t>15</a:t>
            </a:fld>
            <a:endParaRPr lang="en-US" sz="1600" dirty="0">
              <a:solidFill>
                <a:schemeClr val="tx1"/>
              </a:solidFill>
            </a:endParaRPr>
          </a:p>
        </p:txBody>
      </p:sp>
      <p:sp>
        <p:nvSpPr>
          <p:cNvPr id="7" name="Title 6"/>
          <p:cNvSpPr>
            <a:spLocks noGrp="1"/>
          </p:cNvSpPr>
          <p:nvPr>
            <p:ph type="title"/>
          </p:nvPr>
        </p:nvSpPr>
        <p:spPr>
          <a:xfrm>
            <a:off x="533400" y="793165"/>
            <a:ext cx="8229600" cy="563562"/>
          </a:xfrm>
        </p:spPr>
        <p:txBody>
          <a:bodyPr>
            <a:noAutofit/>
          </a:bodyPr>
          <a:lstStyle/>
          <a:p>
            <a:r>
              <a:rPr lang="en-US" sz="2800" b="1" dirty="0">
                <a:solidFill>
                  <a:srgbClr val="C00000"/>
                </a:solidFill>
                <a:effectLst>
                  <a:outerShdw blurRad="38100" dist="38100" dir="2700000" algn="tl">
                    <a:srgbClr val="000000">
                      <a:alpha val="43137"/>
                    </a:srgbClr>
                  </a:outerShdw>
                </a:effectLst>
              </a:rPr>
              <a:t>How sick was the patient before and after EMS care?</a:t>
            </a:r>
            <a:br>
              <a:rPr lang="en-US" sz="2800" b="1" dirty="0">
                <a:solidFill>
                  <a:srgbClr val="C00000"/>
                </a:solidFill>
                <a:effectLst>
                  <a:outerShdw blurRad="38100" dist="38100" dir="2700000" algn="tl">
                    <a:srgbClr val="000000">
                      <a:alpha val="43137"/>
                    </a:srgbClr>
                  </a:outerShdw>
                </a:effectLst>
              </a:rPr>
            </a:br>
            <a:r>
              <a:rPr lang="en-US" sz="1800" b="1" dirty="0">
                <a:effectLst>
                  <a:outerShdw blurRad="38100" dist="38100" dir="2700000" algn="tl">
                    <a:srgbClr val="000000">
                      <a:alpha val="43137"/>
                    </a:srgbClr>
                  </a:outerShdw>
                </a:effectLst>
              </a:rPr>
              <a:t>Two values added to better describe common findings</a:t>
            </a:r>
          </a:p>
        </p:txBody>
      </p:sp>
      <p:graphicFrame>
        <p:nvGraphicFramePr>
          <p:cNvPr id="6" name="Table 5"/>
          <p:cNvGraphicFramePr>
            <a:graphicFrameLocks noGrp="1"/>
          </p:cNvGraphicFramePr>
          <p:nvPr/>
        </p:nvGraphicFramePr>
        <p:xfrm>
          <a:off x="1244600" y="1681956"/>
          <a:ext cx="6654800" cy="4362450"/>
        </p:xfrm>
        <a:graphic>
          <a:graphicData uri="http://schemas.openxmlformats.org/drawingml/2006/table">
            <a:tbl>
              <a:tblPr/>
              <a:tblGrid>
                <a:gridCol w="3327400">
                  <a:extLst>
                    <a:ext uri="{9D8B030D-6E8A-4147-A177-3AD203B41FA5}">
                      <a16:colId xmlns:a16="http://schemas.microsoft.com/office/drawing/2014/main" val="2903137613"/>
                    </a:ext>
                  </a:extLst>
                </a:gridCol>
                <a:gridCol w="3327400">
                  <a:extLst>
                    <a:ext uri="{9D8B030D-6E8A-4147-A177-3AD203B41FA5}">
                      <a16:colId xmlns:a16="http://schemas.microsoft.com/office/drawing/2014/main" val="737252468"/>
                    </a:ext>
                  </a:extLst>
                </a:gridCol>
              </a:tblGrid>
              <a:tr h="295275">
                <a:tc gridSpan="2">
                  <a:txBody>
                    <a:bodyPr/>
                    <a:lstStyle/>
                    <a:p>
                      <a:pPr algn="ctr" fontAlgn="b"/>
                      <a:r>
                        <a:rPr lang="en-US" sz="1800" b="1" i="0" u="none" strike="noStrike">
                          <a:solidFill>
                            <a:srgbClr val="FFFFFF"/>
                          </a:solidFill>
                          <a:effectLst/>
                          <a:latin typeface="Calibri" panose="020F0502020204030204" pitchFamily="34" charset="0"/>
                        </a:rPr>
                        <a:t>eSituation.13 - Initial Patient Acuity</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3399"/>
                    </a:solidFill>
                  </a:tcPr>
                </a:tc>
                <a:tc hMerge="1">
                  <a:txBody>
                    <a:bodyPr/>
                    <a:lstStyle/>
                    <a:p>
                      <a:endParaRPr lang="en-US"/>
                    </a:p>
                  </a:txBody>
                  <a:tcPr/>
                </a:tc>
                <a:extLst>
                  <a:ext uri="{0D108BD9-81ED-4DB2-BD59-A6C34878D82A}">
                    <a16:rowId xmlns:a16="http://schemas.microsoft.com/office/drawing/2014/main" val="4036126551"/>
                  </a:ext>
                </a:extLst>
              </a:tr>
              <a:tr h="247650">
                <a:tc>
                  <a:txBody>
                    <a:bodyPr/>
                    <a:lstStyle/>
                    <a:p>
                      <a:pPr algn="ctr" fontAlgn="ctr"/>
                      <a:r>
                        <a:rPr lang="en-US" sz="1400" b="1" i="0" u="none" strike="noStrike">
                          <a:solidFill>
                            <a:srgbClr val="000000"/>
                          </a:solidFill>
                          <a:effectLst/>
                          <a:latin typeface="Calibri" panose="020F0502020204030204" pitchFamily="34" charset="0"/>
                        </a:rPr>
                        <a:t>NEW V3.5 Value Options</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400" b="1" i="0" u="none" strike="noStrike">
                          <a:solidFill>
                            <a:srgbClr val="000000"/>
                          </a:solidFill>
                          <a:effectLst/>
                          <a:latin typeface="Calibri" panose="020F0502020204030204" pitchFamily="34" charset="0"/>
                        </a:rPr>
                        <a:t>Replaces Previous V3.4 Value Options</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598536103"/>
                  </a:ext>
                </a:extLst>
              </a:tr>
              <a:tr h="247650">
                <a:tc>
                  <a:txBody>
                    <a:bodyPr/>
                    <a:lstStyle/>
                    <a:p>
                      <a:pPr algn="l" fontAlgn="ctr"/>
                      <a:r>
                        <a:rPr lang="en-US" sz="1400" b="0" i="0" u="none" strike="noStrike">
                          <a:solidFill>
                            <a:srgbClr val="000000"/>
                          </a:solidFill>
                          <a:effectLst/>
                          <a:latin typeface="Calibri" panose="020F0502020204030204" pitchFamily="34" charset="0"/>
                        </a:rPr>
                        <a:t>Critical (Red)</a:t>
                      </a:r>
                    </a:p>
                  </a:txBody>
                  <a:tcPr marL="857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400" b="0" i="0" u="none" strike="noStrike">
                          <a:solidFill>
                            <a:srgbClr val="000000"/>
                          </a:solidFill>
                          <a:effectLst/>
                          <a:latin typeface="Calibri" panose="020F0502020204030204" pitchFamily="34" charset="0"/>
                        </a:rPr>
                        <a:t>Critical (Red)</a:t>
                      </a:r>
                    </a:p>
                  </a:txBody>
                  <a:tcPr marL="857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77446431"/>
                  </a:ext>
                </a:extLst>
              </a:tr>
              <a:tr h="238125">
                <a:tc>
                  <a:txBody>
                    <a:bodyPr/>
                    <a:lstStyle/>
                    <a:p>
                      <a:pPr algn="l" fontAlgn="ctr"/>
                      <a:r>
                        <a:rPr lang="en-US" sz="1400" b="0" i="0" u="none" strike="noStrike">
                          <a:solidFill>
                            <a:srgbClr val="000000"/>
                          </a:solidFill>
                          <a:effectLst/>
                          <a:latin typeface="Calibri" panose="020F0502020204030204" pitchFamily="34" charset="0"/>
                        </a:rPr>
                        <a:t>Emergent (Yellow)</a:t>
                      </a:r>
                    </a:p>
                  </a:txBody>
                  <a:tcPr marL="857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400" b="0" i="0" u="none" strike="noStrike">
                          <a:solidFill>
                            <a:srgbClr val="000000"/>
                          </a:solidFill>
                          <a:effectLst/>
                          <a:latin typeface="Calibri" panose="020F0502020204030204" pitchFamily="34" charset="0"/>
                        </a:rPr>
                        <a:t>Emergent (Yellow)</a:t>
                      </a:r>
                    </a:p>
                  </a:txBody>
                  <a:tcPr marL="857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63368368"/>
                  </a:ext>
                </a:extLst>
              </a:tr>
              <a:tr h="238125">
                <a:tc>
                  <a:txBody>
                    <a:bodyPr/>
                    <a:lstStyle/>
                    <a:p>
                      <a:pPr algn="l" fontAlgn="ctr"/>
                      <a:r>
                        <a:rPr lang="en-US" sz="1400" b="0" i="0" u="none" strike="noStrike">
                          <a:solidFill>
                            <a:srgbClr val="000000"/>
                          </a:solidFill>
                          <a:effectLst/>
                          <a:latin typeface="Calibri" panose="020F0502020204030204" pitchFamily="34" charset="0"/>
                        </a:rPr>
                        <a:t>Lower Acuity (Green)</a:t>
                      </a:r>
                    </a:p>
                  </a:txBody>
                  <a:tcPr marL="857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400" b="0" i="0" u="none" strike="noStrike">
                          <a:solidFill>
                            <a:srgbClr val="000000"/>
                          </a:solidFill>
                          <a:effectLst/>
                          <a:latin typeface="Calibri" panose="020F0502020204030204" pitchFamily="34" charset="0"/>
                        </a:rPr>
                        <a:t>Lower Acuity (Green)</a:t>
                      </a:r>
                    </a:p>
                  </a:txBody>
                  <a:tcPr marL="857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06842525"/>
                  </a:ext>
                </a:extLst>
              </a:tr>
              <a:tr h="247650">
                <a:tc>
                  <a:txBody>
                    <a:bodyPr/>
                    <a:lstStyle/>
                    <a:p>
                      <a:pPr algn="l" fontAlgn="ctr"/>
                      <a:r>
                        <a:rPr lang="en-US" sz="1400" b="0" i="0" u="none" strike="noStrike">
                          <a:solidFill>
                            <a:srgbClr val="000000"/>
                          </a:solidFill>
                          <a:effectLst/>
                          <a:latin typeface="Calibri" panose="020F0502020204030204" pitchFamily="34" charset="0"/>
                        </a:rPr>
                        <a:t>Dead without Resuscitation Efforts (Black)</a:t>
                      </a:r>
                    </a:p>
                  </a:txBody>
                  <a:tcPr marL="857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400" b="0" i="0" u="none" strike="noStrike">
                          <a:solidFill>
                            <a:srgbClr val="000000"/>
                          </a:solidFill>
                          <a:effectLst/>
                          <a:latin typeface="Calibri" panose="020F0502020204030204" pitchFamily="34" charset="0"/>
                        </a:rPr>
                        <a:t>Dead without Resuscitation Efforts (Black)</a:t>
                      </a:r>
                    </a:p>
                  </a:txBody>
                  <a:tcPr marL="857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72718258"/>
                  </a:ext>
                </a:extLst>
              </a:tr>
              <a:tr h="257175">
                <a:tc>
                  <a:txBody>
                    <a:bodyPr/>
                    <a:lstStyle/>
                    <a:p>
                      <a:pPr algn="l" fontAlgn="ctr"/>
                      <a:r>
                        <a:rPr lang="en-US" sz="1400" b="0" i="0" u="none" strike="noStrike">
                          <a:solidFill>
                            <a:srgbClr val="000000"/>
                          </a:solidFill>
                          <a:effectLst/>
                          <a:latin typeface="Calibri" panose="020F0502020204030204" pitchFamily="34" charset="0"/>
                        </a:rPr>
                        <a:t>Non-Acute/Routine</a:t>
                      </a:r>
                    </a:p>
                  </a:txBody>
                  <a:tcPr marL="857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400" b="0" i="0" u="none" strike="noStrike">
                          <a:solidFill>
                            <a:srgbClr val="000000"/>
                          </a:solidFill>
                          <a:effectLst/>
                          <a:latin typeface="Calibri" panose="020F0502020204030204" pitchFamily="34" charset="0"/>
                        </a:rPr>
                        <a:t> </a:t>
                      </a:r>
                    </a:p>
                  </a:txBody>
                  <a:tcPr marL="85725" marR="9525" marT="9525"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925063584"/>
                  </a:ext>
                </a:extLst>
              </a:tr>
              <a:tr h="247650">
                <a:tc>
                  <a:txBody>
                    <a:bodyPr/>
                    <a:lstStyle/>
                    <a:p>
                      <a:pPr algn="l" fontAlgn="ctr"/>
                      <a:r>
                        <a:rPr lang="en-US" sz="1400" b="0" i="0" u="none" strike="noStrike">
                          <a:solidFill>
                            <a:srgbClr val="000000"/>
                          </a:solidFill>
                          <a:effectLst/>
                          <a:latin typeface="Calibri" panose="020F0502020204030204" pitchFamily="34" charset="0"/>
                        </a:rPr>
                        <a:t> </a:t>
                      </a:r>
                    </a:p>
                  </a:txBody>
                  <a:tcPr marL="85725" marR="9525" marT="9525"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ctr"/>
                      <a:endParaRPr lang="en-US" sz="1400" b="0" i="0" u="none" strike="noStrike">
                        <a:solidFill>
                          <a:srgbClr val="000000"/>
                        </a:solidFill>
                        <a:effectLst/>
                        <a:latin typeface="Calibri" panose="020F0502020204030204" pitchFamily="34" charset="0"/>
                      </a:endParaRPr>
                    </a:p>
                  </a:txBody>
                  <a:tcPr marL="85725" marR="9525" marT="9525" marB="0" anchor="ctr">
                    <a:lnL>
                      <a:noFill/>
                    </a:lnL>
                    <a:lnR>
                      <a:noFill/>
                    </a:lnR>
                    <a:lnT>
                      <a:noFill/>
                    </a:lnT>
                    <a:lnB>
                      <a:noFill/>
                    </a:lnB>
                  </a:tcPr>
                </a:tc>
                <a:extLst>
                  <a:ext uri="{0D108BD9-81ED-4DB2-BD59-A6C34878D82A}">
                    <a16:rowId xmlns:a16="http://schemas.microsoft.com/office/drawing/2014/main" val="1804132801"/>
                  </a:ext>
                </a:extLst>
              </a:tr>
              <a:tr h="247650">
                <a:tc>
                  <a:txBody>
                    <a:bodyPr/>
                    <a:lstStyle/>
                    <a:p>
                      <a:pPr algn="l" fontAlgn="ctr"/>
                      <a:endParaRPr lang="en-US" sz="1100" b="0" i="0" u="none" strike="noStrike">
                        <a:solidFill>
                          <a:srgbClr val="000000"/>
                        </a:solidFill>
                        <a:effectLst/>
                        <a:latin typeface="Open Sans" panose="020B0606030504020204" pitchFamily="34" charset="0"/>
                      </a:endParaRPr>
                    </a:p>
                  </a:txBody>
                  <a:tcPr marL="9525" marR="9525" marT="9525"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t"/>
                      <a:endParaRPr lang="en-US" sz="900" b="0" i="0" u="none" strike="noStrike">
                        <a:solidFill>
                          <a:srgbClr val="000000"/>
                        </a:solidFill>
                        <a:effectLst/>
                        <a:latin typeface="Open Sans" panose="020B0606030504020204" pitchFamily="34" charset="0"/>
                      </a:endParaRPr>
                    </a:p>
                  </a:txBody>
                  <a:tcPr marL="9525" marR="9525" marT="9525" marB="0">
                    <a:lnL>
                      <a:noFill/>
                    </a:lnL>
                    <a:lnR>
                      <a:noFill/>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4912885"/>
                  </a:ext>
                </a:extLst>
              </a:tr>
              <a:tr h="314325">
                <a:tc gridSpan="2">
                  <a:txBody>
                    <a:bodyPr/>
                    <a:lstStyle/>
                    <a:p>
                      <a:pPr algn="ctr" fontAlgn="b"/>
                      <a:r>
                        <a:rPr lang="en-US" sz="1800" b="1" i="0" u="none" strike="noStrike">
                          <a:solidFill>
                            <a:srgbClr val="FFFFFF"/>
                          </a:solidFill>
                          <a:effectLst/>
                          <a:latin typeface="Calibri" panose="020F0502020204030204" pitchFamily="34" charset="0"/>
                        </a:rPr>
                        <a:t>eDisposition.19 - Final Patient Acuity</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3399"/>
                    </a:solidFill>
                  </a:tcPr>
                </a:tc>
                <a:tc hMerge="1">
                  <a:txBody>
                    <a:bodyPr/>
                    <a:lstStyle/>
                    <a:p>
                      <a:endParaRPr lang="en-US"/>
                    </a:p>
                  </a:txBody>
                  <a:tcPr/>
                </a:tc>
                <a:extLst>
                  <a:ext uri="{0D108BD9-81ED-4DB2-BD59-A6C34878D82A}">
                    <a16:rowId xmlns:a16="http://schemas.microsoft.com/office/drawing/2014/main" val="759734713"/>
                  </a:ext>
                </a:extLst>
              </a:tr>
              <a:tr h="257175">
                <a:tc>
                  <a:txBody>
                    <a:bodyPr/>
                    <a:lstStyle/>
                    <a:p>
                      <a:pPr algn="ctr" fontAlgn="ctr"/>
                      <a:r>
                        <a:rPr lang="en-US" sz="1400" b="1" i="0" u="none" strike="noStrike">
                          <a:solidFill>
                            <a:srgbClr val="000000"/>
                          </a:solidFill>
                          <a:effectLst/>
                          <a:latin typeface="Calibri" panose="020F0502020204030204" pitchFamily="34" charset="0"/>
                        </a:rPr>
                        <a:t>NEW V3.5 Value Options</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400" b="1" i="0" u="none" strike="noStrike">
                          <a:solidFill>
                            <a:srgbClr val="000000"/>
                          </a:solidFill>
                          <a:effectLst/>
                          <a:latin typeface="Calibri" panose="020F0502020204030204" pitchFamily="34" charset="0"/>
                        </a:rPr>
                        <a:t>Replaces Previous V3.4 Value Options</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75448546"/>
                  </a:ext>
                </a:extLst>
              </a:tr>
              <a:tr h="247650">
                <a:tc>
                  <a:txBody>
                    <a:bodyPr/>
                    <a:lstStyle/>
                    <a:p>
                      <a:pPr algn="l" fontAlgn="ctr"/>
                      <a:r>
                        <a:rPr lang="en-US" sz="1400" b="0" i="0" u="none" strike="noStrike">
                          <a:solidFill>
                            <a:srgbClr val="000000"/>
                          </a:solidFill>
                          <a:effectLst/>
                          <a:latin typeface="Calibri" panose="020F0502020204030204" pitchFamily="34" charset="0"/>
                        </a:rPr>
                        <a:t>Critical (Red)</a:t>
                      </a:r>
                    </a:p>
                  </a:txBody>
                  <a:tcPr marL="857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400" b="0" i="0" u="none" strike="noStrike">
                          <a:solidFill>
                            <a:srgbClr val="000000"/>
                          </a:solidFill>
                          <a:effectLst/>
                          <a:latin typeface="Calibri" panose="020F0502020204030204" pitchFamily="34" charset="0"/>
                        </a:rPr>
                        <a:t>Critical (Red)</a:t>
                      </a:r>
                    </a:p>
                  </a:txBody>
                  <a:tcPr marL="857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77596779"/>
                  </a:ext>
                </a:extLst>
              </a:tr>
              <a:tr h="247650">
                <a:tc>
                  <a:txBody>
                    <a:bodyPr/>
                    <a:lstStyle/>
                    <a:p>
                      <a:pPr algn="l" fontAlgn="ctr"/>
                      <a:r>
                        <a:rPr lang="en-US" sz="1400" b="0" i="0" u="none" strike="noStrike">
                          <a:solidFill>
                            <a:srgbClr val="000000"/>
                          </a:solidFill>
                          <a:effectLst/>
                          <a:latin typeface="Calibri" panose="020F0502020204030204" pitchFamily="34" charset="0"/>
                        </a:rPr>
                        <a:t>Emergent (Yellow)</a:t>
                      </a:r>
                    </a:p>
                  </a:txBody>
                  <a:tcPr marL="857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400" b="0" i="0" u="none" strike="noStrike">
                          <a:solidFill>
                            <a:srgbClr val="000000"/>
                          </a:solidFill>
                          <a:effectLst/>
                          <a:latin typeface="Calibri" panose="020F0502020204030204" pitchFamily="34" charset="0"/>
                        </a:rPr>
                        <a:t>Emergent (Yellow)</a:t>
                      </a:r>
                    </a:p>
                  </a:txBody>
                  <a:tcPr marL="857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8214755"/>
                  </a:ext>
                </a:extLst>
              </a:tr>
              <a:tr h="257175">
                <a:tc>
                  <a:txBody>
                    <a:bodyPr/>
                    <a:lstStyle/>
                    <a:p>
                      <a:pPr algn="l" fontAlgn="ctr"/>
                      <a:r>
                        <a:rPr lang="en-US" sz="1400" b="0" i="0" u="none" strike="noStrike">
                          <a:solidFill>
                            <a:srgbClr val="000000"/>
                          </a:solidFill>
                          <a:effectLst/>
                          <a:latin typeface="Calibri" panose="020F0502020204030204" pitchFamily="34" charset="0"/>
                        </a:rPr>
                        <a:t>Lower Acuity (Green)</a:t>
                      </a:r>
                    </a:p>
                  </a:txBody>
                  <a:tcPr marL="857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400" b="0" i="0" u="none" strike="noStrike">
                          <a:solidFill>
                            <a:srgbClr val="000000"/>
                          </a:solidFill>
                          <a:effectLst/>
                          <a:latin typeface="Calibri" panose="020F0502020204030204" pitchFamily="34" charset="0"/>
                        </a:rPr>
                        <a:t>Lower Acuity (Green)</a:t>
                      </a:r>
                    </a:p>
                  </a:txBody>
                  <a:tcPr marL="857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27735728"/>
                  </a:ext>
                </a:extLst>
              </a:tr>
              <a:tr h="257175">
                <a:tc>
                  <a:txBody>
                    <a:bodyPr/>
                    <a:lstStyle/>
                    <a:p>
                      <a:pPr algn="l" fontAlgn="ctr"/>
                      <a:r>
                        <a:rPr lang="en-US" sz="1400" b="0" i="0" u="none" strike="noStrike">
                          <a:solidFill>
                            <a:srgbClr val="000000"/>
                          </a:solidFill>
                          <a:effectLst/>
                          <a:latin typeface="Calibri" panose="020F0502020204030204" pitchFamily="34" charset="0"/>
                        </a:rPr>
                        <a:t>Dead without Resuscitation Efforts (Black)</a:t>
                      </a:r>
                    </a:p>
                  </a:txBody>
                  <a:tcPr marL="857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400" b="0" i="0" u="none" strike="noStrike">
                          <a:solidFill>
                            <a:srgbClr val="000000"/>
                          </a:solidFill>
                          <a:effectLst/>
                          <a:latin typeface="Calibri" panose="020F0502020204030204" pitchFamily="34" charset="0"/>
                        </a:rPr>
                        <a:t>Dead without Resuscitation Efforts (Black)</a:t>
                      </a:r>
                    </a:p>
                  </a:txBody>
                  <a:tcPr marL="857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9803957"/>
                  </a:ext>
                </a:extLst>
              </a:tr>
              <a:tr h="257175">
                <a:tc>
                  <a:txBody>
                    <a:bodyPr/>
                    <a:lstStyle/>
                    <a:p>
                      <a:pPr algn="l" fontAlgn="ctr"/>
                      <a:r>
                        <a:rPr lang="en-US" sz="1400" b="0" i="0" u="none" strike="noStrike">
                          <a:solidFill>
                            <a:srgbClr val="000000"/>
                          </a:solidFill>
                          <a:effectLst/>
                          <a:latin typeface="Calibri" panose="020F0502020204030204" pitchFamily="34" charset="0"/>
                        </a:rPr>
                        <a:t>Dead with Resuscitation Efforts (Black)</a:t>
                      </a:r>
                    </a:p>
                  </a:txBody>
                  <a:tcPr marL="857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400" b="0" i="0" u="none" strike="noStrike">
                          <a:solidFill>
                            <a:srgbClr val="000000"/>
                          </a:solidFill>
                          <a:effectLst/>
                          <a:latin typeface="Calibri" panose="020F0502020204030204" pitchFamily="34" charset="0"/>
                        </a:rPr>
                        <a:t> </a:t>
                      </a:r>
                    </a:p>
                  </a:txBody>
                  <a:tcPr marL="85725" marR="9525" marT="9525"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318410695"/>
                  </a:ext>
                </a:extLst>
              </a:tr>
              <a:tr h="257175">
                <a:tc>
                  <a:txBody>
                    <a:bodyPr/>
                    <a:lstStyle/>
                    <a:p>
                      <a:pPr algn="l" fontAlgn="ctr"/>
                      <a:r>
                        <a:rPr lang="en-US" sz="1400" b="0" i="0" u="none" strike="noStrike">
                          <a:solidFill>
                            <a:srgbClr val="000000"/>
                          </a:solidFill>
                          <a:effectLst/>
                          <a:latin typeface="Calibri" panose="020F0502020204030204" pitchFamily="34" charset="0"/>
                        </a:rPr>
                        <a:t>Non-Acute/Routine</a:t>
                      </a:r>
                    </a:p>
                  </a:txBody>
                  <a:tcPr marL="857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en-US" sz="1400" b="0" i="0" u="none" strike="noStrike" dirty="0">
                        <a:solidFill>
                          <a:srgbClr val="000000"/>
                        </a:solidFill>
                        <a:effectLst/>
                        <a:latin typeface="Calibri" panose="020F0502020204030204" pitchFamily="34" charset="0"/>
                      </a:endParaRPr>
                    </a:p>
                  </a:txBody>
                  <a:tcPr marL="85725" marR="9525" marT="9525" marB="0" anchor="ctr">
                    <a:lnL w="190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732603127"/>
                  </a:ext>
                </a:extLst>
              </a:tr>
            </a:tbl>
          </a:graphicData>
        </a:graphic>
      </p:graphicFrame>
    </p:spTree>
    <p:extLst>
      <p:ext uri="{BB962C8B-B14F-4D97-AF65-F5344CB8AC3E}">
        <p14:creationId xmlns:p14="http://schemas.microsoft.com/office/powerpoint/2010/main" val="956366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553200" y="6369635"/>
            <a:ext cx="2133600" cy="338554"/>
          </a:xfrm>
          <a:noFill/>
        </p:spPr>
        <p:txBody>
          <a:bodyPr vert="horz" wrap="square" lIns="91440" tIns="45720" rIns="91440" bIns="45720" rtlCol="0" anchor="ctr">
            <a:spAutoFit/>
          </a:bodyPr>
          <a:lstStyle/>
          <a:p>
            <a:fld id="{FB6C2022-6D04-4B1A-993F-29AF65AFFD25}" type="slidenum">
              <a:rPr lang="en-US" sz="1600">
                <a:solidFill>
                  <a:schemeClr val="tx1"/>
                </a:solidFill>
              </a:rPr>
              <a:pPr/>
              <a:t>16</a:t>
            </a:fld>
            <a:endParaRPr lang="en-US" sz="1600" dirty="0">
              <a:solidFill>
                <a:schemeClr val="tx1"/>
              </a:solidFill>
            </a:endParaRPr>
          </a:p>
        </p:txBody>
      </p:sp>
      <p:sp>
        <p:nvSpPr>
          <p:cNvPr id="7" name="Title 6"/>
          <p:cNvSpPr>
            <a:spLocks noGrp="1"/>
          </p:cNvSpPr>
          <p:nvPr>
            <p:ph type="title"/>
          </p:nvPr>
        </p:nvSpPr>
        <p:spPr>
          <a:xfrm>
            <a:off x="0" y="381000"/>
            <a:ext cx="9144000" cy="914400"/>
          </a:xfrm>
        </p:spPr>
        <p:txBody>
          <a:bodyPr>
            <a:normAutofit fontScale="90000"/>
          </a:bodyPr>
          <a:lstStyle/>
          <a:p>
            <a:r>
              <a:rPr lang="en-US" sz="3600" b="1" dirty="0">
                <a:solidFill>
                  <a:srgbClr val="C00000"/>
                </a:solidFill>
                <a:effectLst>
                  <a:outerShdw blurRad="38100" dist="38100" dir="2700000" algn="tl">
                    <a:srgbClr val="000000">
                      <a:alpha val="43137"/>
                    </a:srgbClr>
                  </a:outerShdw>
                </a:effectLst>
              </a:rPr>
              <a:t>Justification for Transfers</a:t>
            </a:r>
            <a:br>
              <a:rPr lang="en-US" sz="2400" b="1" dirty="0">
                <a:solidFill>
                  <a:srgbClr val="C00000"/>
                </a:solidFill>
                <a:effectLst>
                  <a:outerShdw blurRad="38100" dist="38100" dir="2700000" algn="tl">
                    <a:srgbClr val="000000">
                      <a:alpha val="43137"/>
                    </a:srgbClr>
                  </a:outerShdw>
                </a:effectLst>
              </a:rPr>
            </a:br>
            <a:r>
              <a:rPr lang="en-US" sz="1800" b="1" dirty="0">
                <a:effectLst>
                  <a:outerShdw blurRad="38100" dist="38100" dir="2700000" algn="tl">
                    <a:srgbClr val="000000">
                      <a:alpha val="43137"/>
                    </a:srgbClr>
                  </a:outerShdw>
                </a:effectLst>
              </a:rPr>
              <a:t>New fields were created to allow space to capture the diagnosis of the physician ordering the transfer. A second element was added with fixed values so transfer reasons and patterns can better be analyzed</a:t>
            </a:r>
          </a:p>
        </p:txBody>
      </p:sp>
      <p:graphicFrame>
        <p:nvGraphicFramePr>
          <p:cNvPr id="4" name="Table 3"/>
          <p:cNvGraphicFramePr>
            <a:graphicFrameLocks noGrp="1"/>
          </p:cNvGraphicFramePr>
          <p:nvPr>
            <p:extLst>
              <p:ext uri="{D42A27DB-BD31-4B8C-83A1-F6EECF244321}">
                <p14:modId xmlns:p14="http://schemas.microsoft.com/office/powerpoint/2010/main" val="420108764"/>
              </p:ext>
            </p:extLst>
          </p:nvPr>
        </p:nvGraphicFramePr>
        <p:xfrm>
          <a:off x="1752600" y="1419951"/>
          <a:ext cx="5638800" cy="5053862"/>
        </p:xfrm>
        <a:graphic>
          <a:graphicData uri="http://schemas.openxmlformats.org/drawingml/2006/table">
            <a:tbl>
              <a:tblPr/>
              <a:tblGrid>
                <a:gridCol w="5638800">
                  <a:extLst>
                    <a:ext uri="{9D8B030D-6E8A-4147-A177-3AD203B41FA5}">
                      <a16:colId xmlns:a16="http://schemas.microsoft.com/office/drawing/2014/main" val="2972690735"/>
                    </a:ext>
                  </a:extLst>
                </a:gridCol>
              </a:tblGrid>
              <a:tr h="267824">
                <a:tc>
                  <a:txBody>
                    <a:bodyPr/>
                    <a:lstStyle/>
                    <a:p>
                      <a:pPr algn="ctr" fontAlgn="b"/>
                      <a:r>
                        <a:rPr lang="en-US" sz="1300" b="1" i="0" u="none" strike="noStrike">
                          <a:solidFill>
                            <a:srgbClr val="FFFFFF"/>
                          </a:solidFill>
                          <a:effectLst/>
                          <a:latin typeface="Calibri" panose="020F0502020204030204" pitchFamily="34" charset="0"/>
                        </a:rPr>
                        <a:t>eSituation.19 - Justification for Transfer or Encounter</a:t>
                      </a:r>
                    </a:p>
                  </a:txBody>
                  <a:tcPr marL="7028" marR="7028" marT="702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3399"/>
                    </a:solidFill>
                  </a:tcPr>
                </a:tc>
                <a:extLst>
                  <a:ext uri="{0D108BD9-81ED-4DB2-BD59-A6C34878D82A}">
                    <a16:rowId xmlns:a16="http://schemas.microsoft.com/office/drawing/2014/main" val="1531475109"/>
                  </a:ext>
                </a:extLst>
              </a:tr>
              <a:tr h="340868">
                <a:tc>
                  <a:txBody>
                    <a:bodyPr/>
                    <a:lstStyle/>
                    <a:p>
                      <a:pPr algn="ctr" fontAlgn="b"/>
                      <a:r>
                        <a:rPr lang="en-US" sz="1400" b="1" i="0" u="none" strike="noStrike" dirty="0">
                          <a:solidFill>
                            <a:srgbClr val="C00000"/>
                          </a:solidFill>
                          <a:effectLst/>
                          <a:latin typeface="Calibri" panose="020F0502020204030204" pitchFamily="34" charset="0"/>
                        </a:rPr>
                        <a:t>This is a text field to enter the sending physicians diagnosis for transfer. </a:t>
                      </a:r>
                      <a:br>
                        <a:rPr lang="en-US" sz="1400" b="1" i="0" u="none" strike="noStrike" dirty="0">
                          <a:solidFill>
                            <a:srgbClr val="C00000"/>
                          </a:solidFill>
                          <a:effectLst/>
                          <a:latin typeface="Calibri" panose="020F0502020204030204" pitchFamily="34" charset="0"/>
                        </a:rPr>
                      </a:br>
                      <a:r>
                        <a:rPr lang="en-US" sz="1400" b="1" i="0" u="none" strike="noStrike" dirty="0">
                          <a:solidFill>
                            <a:srgbClr val="C00000"/>
                          </a:solidFill>
                          <a:effectLst/>
                          <a:latin typeface="Calibri" panose="020F0502020204030204" pitchFamily="34" charset="0"/>
                        </a:rPr>
                        <a:t>EMS Provider Primary Impression is not the reason that a transfer is ordered and should not be used.</a:t>
                      </a:r>
                    </a:p>
                  </a:txBody>
                  <a:tcPr marL="7028" marR="7028" marT="702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30746569"/>
                  </a:ext>
                </a:extLst>
              </a:tr>
              <a:tr h="211013">
                <a:tc>
                  <a:txBody>
                    <a:bodyPr/>
                    <a:lstStyle/>
                    <a:p>
                      <a:pPr algn="l" fontAlgn="b"/>
                      <a:r>
                        <a:rPr lang="en-US" sz="800" b="0" i="0" u="none" strike="noStrike">
                          <a:solidFill>
                            <a:srgbClr val="000000"/>
                          </a:solidFill>
                          <a:effectLst/>
                          <a:latin typeface="Calibri" panose="020F0502020204030204" pitchFamily="34" charset="0"/>
                        </a:rPr>
                        <a:t> </a:t>
                      </a:r>
                    </a:p>
                  </a:txBody>
                  <a:tcPr marL="7028" marR="7028" marT="7028" marB="0" anchor="b">
                    <a:lnL>
                      <a:noFill/>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626314903"/>
                  </a:ext>
                </a:extLst>
              </a:tr>
              <a:tr h="267824">
                <a:tc>
                  <a:txBody>
                    <a:bodyPr/>
                    <a:lstStyle/>
                    <a:p>
                      <a:pPr algn="ctr" fontAlgn="b"/>
                      <a:r>
                        <a:rPr lang="en-US" sz="1300" b="1" i="0" u="none" strike="noStrike" dirty="0">
                          <a:solidFill>
                            <a:srgbClr val="FFFFFF"/>
                          </a:solidFill>
                          <a:effectLst/>
                          <a:latin typeface="Calibri" panose="020F0502020204030204" pitchFamily="34" charset="0"/>
                        </a:rPr>
                        <a:t>eSituation.20 - Reason for Interfacility Transfer/Medical Transport</a:t>
                      </a:r>
                    </a:p>
                  </a:txBody>
                  <a:tcPr marL="7028" marR="7028" marT="702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3399"/>
                    </a:solidFill>
                  </a:tcPr>
                </a:tc>
                <a:extLst>
                  <a:ext uri="{0D108BD9-81ED-4DB2-BD59-A6C34878D82A}">
                    <a16:rowId xmlns:a16="http://schemas.microsoft.com/office/drawing/2014/main" val="4023680065"/>
                  </a:ext>
                </a:extLst>
              </a:tr>
              <a:tr h="219129">
                <a:tc>
                  <a:txBody>
                    <a:bodyPr/>
                    <a:lstStyle/>
                    <a:p>
                      <a:pPr algn="ctr" fontAlgn="ctr"/>
                      <a:r>
                        <a:rPr lang="en-US" sz="1000" b="1" i="0" u="none" strike="noStrike">
                          <a:solidFill>
                            <a:srgbClr val="000000"/>
                          </a:solidFill>
                          <a:effectLst/>
                          <a:latin typeface="Calibri" panose="020F0502020204030204" pitchFamily="34" charset="0"/>
                        </a:rPr>
                        <a:t>NEW V3.5 Value Options</a:t>
                      </a:r>
                    </a:p>
                  </a:txBody>
                  <a:tcPr marL="7028" marR="7028" marT="702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621082130"/>
                  </a:ext>
                </a:extLst>
              </a:tr>
              <a:tr h="211013">
                <a:tc>
                  <a:txBody>
                    <a:bodyPr/>
                    <a:lstStyle/>
                    <a:p>
                      <a:pPr algn="l" fontAlgn="b"/>
                      <a:r>
                        <a:rPr lang="en-US" sz="1000" b="0" i="0" u="none" strike="noStrike" dirty="0">
                          <a:solidFill>
                            <a:srgbClr val="000000"/>
                          </a:solidFill>
                          <a:effectLst/>
                          <a:latin typeface="Calibri" panose="020F0502020204030204" pitchFamily="34" charset="0"/>
                        </a:rPr>
                        <a:t>Cardiac Specialty</a:t>
                      </a:r>
                    </a:p>
                  </a:txBody>
                  <a:tcPr marL="63251" marR="7028" marT="702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03501685"/>
                  </a:ext>
                </a:extLst>
              </a:tr>
              <a:tr h="211013">
                <a:tc>
                  <a:txBody>
                    <a:bodyPr/>
                    <a:lstStyle/>
                    <a:p>
                      <a:pPr algn="l" fontAlgn="b"/>
                      <a:r>
                        <a:rPr lang="en-US" sz="1000" b="0" i="0" u="none" strike="noStrike">
                          <a:solidFill>
                            <a:srgbClr val="000000"/>
                          </a:solidFill>
                          <a:effectLst/>
                          <a:latin typeface="Calibri" panose="020F0502020204030204" pitchFamily="34" charset="0"/>
                        </a:rPr>
                        <a:t>Convenience Transfer (Patient Request)</a:t>
                      </a:r>
                    </a:p>
                  </a:txBody>
                  <a:tcPr marL="63251" marR="7028" marT="702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31685640"/>
                  </a:ext>
                </a:extLst>
              </a:tr>
              <a:tr h="202725">
                <a:tc>
                  <a:txBody>
                    <a:bodyPr/>
                    <a:lstStyle/>
                    <a:p>
                      <a:pPr algn="l" fontAlgn="b"/>
                      <a:r>
                        <a:rPr lang="en-US" sz="1000" b="0" i="0" u="none" strike="noStrike">
                          <a:solidFill>
                            <a:srgbClr val="000000"/>
                          </a:solidFill>
                          <a:effectLst/>
                          <a:latin typeface="Calibri" panose="020F0502020204030204" pitchFamily="34" charset="0"/>
                        </a:rPr>
                        <a:t>Diagnostic Testing</a:t>
                      </a:r>
                    </a:p>
                  </a:txBody>
                  <a:tcPr marL="63251" marR="7028" marT="702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61698130"/>
                  </a:ext>
                </a:extLst>
              </a:tr>
              <a:tr h="219129">
                <a:tc>
                  <a:txBody>
                    <a:bodyPr/>
                    <a:lstStyle/>
                    <a:p>
                      <a:pPr algn="l" fontAlgn="b"/>
                      <a:r>
                        <a:rPr lang="en-US" sz="1000" b="0" i="0" u="none" strike="noStrike">
                          <a:solidFill>
                            <a:srgbClr val="000000"/>
                          </a:solidFill>
                          <a:effectLst/>
                          <a:latin typeface="Calibri" panose="020F0502020204030204" pitchFamily="34" charset="0"/>
                        </a:rPr>
                        <a:t>Dialysis</a:t>
                      </a:r>
                    </a:p>
                  </a:txBody>
                  <a:tcPr marL="63251" marR="7028" marT="702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65349691"/>
                  </a:ext>
                </a:extLst>
              </a:tr>
              <a:tr h="211013">
                <a:tc>
                  <a:txBody>
                    <a:bodyPr/>
                    <a:lstStyle/>
                    <a:p>
                      <a:pPr algn="l" fontAlgn="b"/>
                      <a:r>
                        <a:rPr lang="en-US" sz="1000" b="0" i="0" u="none" strike="noStrike">
                          <a:solidFill>
                            <a:srgbClr val="000000"/>
                          </a:solidFill>
                          <a:effectLst/>
                          <a:latin typeface="Calibri" panose="020F0502020204030204" pitchFamily="34" charset="0"/>
                        </a:rPr>
                        <a:t>Drug and/or Alcohol Rehabilitation Care</a:t>
                      </a:r>
                    </a:p>
                  </a:txBody>
                  <a:tcPr marL="63251" marR="7028" marT="702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05242455"/>
                  </a:ext>
                </a:extLst>
              </a:tr>
              <a:tr h="211013">
                <a:tc>
                  <a:txBody>
                    <a:bodyPr/>
                    <a:lstStyle/>
                    <a:p>
                      <a:pPr algn="l" fontAlgn="b"/>
                      <a:r>
                        <a:rPr lang="en-US" sz="1000" b="0" i="0" u="none" strike="noStrike">
                          <a:solidFill>
                            <a:srgbClr val="000000"/>
                          </a:solidFill>
                          <a:effectLst/>
                          <a:latin typeface="Calibri" panose="020F0502020204030204" pitchFamily="34" charset="0"/>
                        </a:rPr>
                        <a:t>Extended Care</a:t>
                      </a:r>
                    </a:p>
                  </a:txBody>
                  <a:tcPr marL="63251" marR="7028" marT="702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14893159"/>
                  </a:ext>
                </a:extLst>
              </a:tr>
              <a:tr h="219129">
                <a:tc>
                  <a:txBody>
                    <a:bodyPr/>
                    <a:lstStyle/>
                    <a:p>
                      <a:pPr algn="l" fontAlgn="b"/>
                      <a:r>
                        <a:rPr lang="en-US" sz="1000" b="0" i="0" u="none" strike="noStrike">
                          <a:solidFill>
                            <a:srgbClr val="000000"/>
                          </a:solidFill>
                          <a:effectLst/>
                          <a:latin typeface="Calibri" panose="020F0502020204030204" pitchFamily="34" charset="0"/>
                        </a:rPr>
                        <a:t>Maternal/Neonatal</a:t>
                      </a:r>
                    </a:p>
                  </a:txBody>
                  <a:tcPr marL="63251" marR="7028" marT="702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54832278"/>
                  </a:ext>
                </a:extLst>
              </a:tr>
              <a:tr h="219129">
                <a:tc>
                  <a:txBody>
                    <a:bodyPr/>
                    <a:lstStyle/>
                    <a:p>
                      <a:pPr algn="l" fontAlgn="b"/>
                      <a:r>
                        <a:rPr lang="en-US" sz="1000" b="0" i="0" u="none" strike="noStrike">
                          <a:solidFill>
                            <a:srgbClr val="000000"/>
                          </a:solidFill>
                          <a:effectLst/>
                          <a:latin typeface="Calibri" panose="020F0502020204030204" pitchFamily="34" charset="0"/>
                        </a:rPr>
                        <a:t>Medical Specialty Care (Other, Not Listed)</a:t>
                      </a:r>
                    </a:p>
                  </a:txBody>
                  <a:tcPr marL="63251" marR="7028" marT="702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02340922"/>
                  </a:ext>
                </a:extLst>
              </a:tr>
              <a:tr h="219129">
                <a:tc>
                  <a:txBody>
                    <a:bodyPr/>
                    <a:lstStyle/>
                    <a:p>
                      <a:pPr algn="l" fontAlgn="b"/>
                      <a:r>
                        <a:rPr lang="en-US" sz="1000" b="0" i="0" u="none" strike="noStrike">
                          <a:solidFill>
                            <a:srgbClr val="000000"/>
                          </a:solidFill>
                          <a:effectLst/>
                          <a:latin typeface="Calibri" panose="020F0502020204030204" pitchFamily="34" charset="0"/>
                        </a:rPr>
                        <a:t>Neurological Specialty Care</a:t>
                      </a:r>
                    </a:p>
                  </a:txBody>
                  <a:tcPr marL="63251" marR="7028" marT="702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08686852"/>
                  </a:ext>
                </a:extLst>
              </a:tr>
              <a:tr h="219129">
                <a:tc>
                  <a:txBody>
                    <a:bodyPr/>
                    <a:lstStyle/>
                    <a:p>
                      <a:pPr algn="l" fontAlgn="b"/>
                      <a:r>
                        <a:rPr lang="en-US" sz="1000" b="0" i="0" u="none" strike="noStrike">
                          <a:solidFill>
                            <a:srgbClr val="000000"/>
                          </a:solidFill>
                          <a:effectLst/>
                          <a:latin typeface="Calibri" panose="020F0502020204030204" pitchFamily="34" charset="0"/>
                        </a:rPr>
                        <a:t>Palliative/Hospice Care (Home or Facility)</a:t>
                      </a:r>
                    </a:p>
                  </a:txBody>
                  <a:tcPr marL="63251" marR="7028" marT="702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17886710"/>
                  </a:ext>
                </a:extLst>
              </a:tr>
              <a:tr h="219129">
                <a:tc>
                  <a:txBody>
                    <a:bodyPr/>
                    <a:lstStyle/>
                    <a:p>
                      <a:pPr algn="l" fontAlgn="b"/>
                      <a:r>
                        <a:rPr lang="en-US" sz="1000" b="0" i="0" u="none" strike="noStrike">
                          <a:solidFill>
                            <a:srgbClr val="000000"/>
                          </a:solidFill>
                          <a:effectLst/>
                          <a:latin typeface="Calibri" panose="020F0502020204030204" pitchFamily="34" charset="0"/>
                        </a:rPr>
                        <a:t>Pediatric Specialty Care</a:t>
                      </a:r>
                    </a:p>
                  </a:txBody>
                  <a:tcPr marL="63251" marR="7028" marT="702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88646272"/>
                  </a:ext>
                </a:extLst>
              </a:tr>
              <a:tr h="219129">
                <a:tc>
                  <a:txBody>
                    <a:bodyPr/>
                    <a:lstStyle/>
                    <a:p>
                      <a:pPr algn="l" fontAlgn="b"/>
                      <a:r>
                        <a:rPr lang="en-US" sz="1000" b="0" i="0" u="none" strike="noStrike">
                          <a:solidFill>
                            <a:srgbClr val="000000"/>
                          </a:solidFill>
                          <a:effectLst/>
                          <a:latin typeface="Calibri" panose="020F0502020204030204" pitchFamily="34" charset="0"/>
                        </a:rPr>
                        <a:t>Psychiatric/Behavioral Care</a:t>
                      </a:r>
                    </a:p>
                  </a:txBody>
                  <a:tcPr marL="63251" marR="7028" marT="702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67634769"/>
                  </a:ext>
                </a:extLst>
              </a:tr>
              <a:tr h="219129">
                <a:tc>
                  <a:txBody>
                    <a:bodyPr/>
                    <a:lstStyle/>
                    <a:p>
                      <a:pPr algn="l" fontAlgn="b"/>
                      <a:r>
                        <a:rPr lang="en-US" sz="1000" b="0" i="0" u="none" strike="noStrike">
                          <a:solidFill>
                            <a:srgbClr val="000000"/>
                          </a:solidFill>
                          <a:effectLst/>
                          <a:latin typeface="Calibri" panose="020F0502020204030204" pitchFamily="34" charset="0"/>
                        </a:rPr>
                        <a:t>Physical Rehabilitation Care</a:t>
                      </a:r>
                    </a:p>
                  </a:txBody>
                  <a:tcPr marL="63251" marR="7028" marT="702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89136771"/>
                  </a:ext>
                </a:extLst>
              </a:tr>
              <a:tr h="211013">
                <a:tc>
                  <a:txBody>
                    <a:bodyPr/>
                    <a:lstStyle/>
                    <a:p>
                      <a:pPr algn="l" fontAlgn="b"/>
                      <a:r>
                        <a:rPr lang="en-US" sz="1000" b="0" i="0" u="none" strike="noStrike">
                          <a:solidFill>
                            <a:srgbClr val="000000"/>
                          </a:solidFill>
                          <a:effectLst/>
                          <a:latin typeface="Calibri" panose="020F0502020204030204" pitchFamily="34" charset="0"/>
                        </a:rPr>
                        <a:t>Return to Home/Residence</a:t>
                      </a:r>
                    </a:p>
                  </a:txBody>
                  <a:tcPr marL="63251" marR="7028" marT="702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6556683"/>
                  </a:ext>
                </a:extLst>
              </a:tr>
              <a:tr h="211013">
                <a:tc>
                  <a:txBody>
                    <a:bodyPr/>
                    <a:lstStyle/>
                    <a:p>
                      <a:pPr algn="l" fontAlgn="b"/>
                      <a:r>
                        <a:rPr lang="en-US" sz="1000" b="0" i="0" u="none" strike="noStrike">
                          <a:solidFill>
                            <a:srgbClr val="000000"/>
                          </a:solidFill>
                          <a:effectLst/>
                          <a:latin typeface="Calibri" panose="020F0502020204030204" pitchFamily="34" charset="0"/>
                        </a:rPr>
                        <a:t>Surgical Specialty Care (Other, Not Listed)</a:t>
                      </a:r>
                    </a:p>
                  </a:txBody>
                  <a:tcPr marL="63251" marR="7028" marT="702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62992080"/>
                  </a:ext>
                </a:extLst>
              </a:tr>
              <a:tr h="219129">
                <a:tc>
                  <a:txBody>
                    <a:bodyPr/>
                    <a:lstStyle/>
                    <a:p>
                      <a:pPr algn="l" fontAlgn="b"/>
                      <a:r>
                        <a:rPr lang="en-US" sz="1000" b="0" i="0" u="none" strike="noStrike" dirty="0">
                          <a:solidFill>
                            <a:srgbClr val="000000"/>
                          </a:solidFill>
                          <a:effectLst/>
                          <a:latin typeface="Calibri" panose="020F0502020204030204" pitchFamily="34" charset="0"/>
                        </a:rPr>
                        <a:t>Trauma/Orthopedic Specialty Care</a:t>
                      </a:r>
                    </a:p>
                  </a:txBody>
                  <a:tcPr marL="63251" marR="7028" marT="702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07585974"/>
                  </a:ext>
                </a:extLst>
              </a:tr>
            </a:tbl>
          </a:graphicData>
        </a:graphic>
      </p:graphicFrame>
    </p:spTree>
    <p:extLst>
      <p:ext uri="{BB962C8B-B14F-4D97-AF65-F5344CB8AC3E}">
        <p14:creationId xmlns:p14="http://schemas.microsoft.com/office/powerpoint/2010/main" val="34898710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553200" y="6369635"/>
            <a:ext cx="2133600" cy="338554"/>
          </a:xfrm>
          <a:noFill/>
        </p:spPr>
        <p:txBody>
          <a:bodyPr vert="horz" wrap="square" lIns="91440" tIns="45720" rIns="91440" bIns="45720" rtlCol="0" anchor="ctr">
            <a:spAutoFit/>
          </a:bodyPr>
          <a:lstStyle/>
          <a:p>
            <a:fld id="{FB6C2022-6D04-4B1A-993F-29AF65AFFD25}" type="slidenum">
              <a:rPr lang="en-US" sz="1600">
                <a:solidFill>
                  <a:schemeClr val="tx1"/>
                </a:solidFill>
              </a:rPr>
              <a:pPr/>
              <a:t>17</a:t>
            </a:fld>
            <a:endParaRPr lang="en-US" sz="1600" dirty="0">
              <a:solidFill>
                <a:schemeClr val="tx1"/>
              </a:solidFill>
            </a:endParaRPr>
          </a:p>
        </p:txBody>
      </p:sp>
      <p:sp>
        <p:nvSpPr>
          <p:cNvPr id="7" name="Title 6"/>
          <p:cNvSpPr>
            <a:spLocks noGrp="1"/>
          </p:cNvSpPr>
          <p:nvPr>
            <p:ph type="title"/>
          </p:nvPr>
        </p:nvSpPr>
        <p:spPr>
          <a:xfrm>
            <a:off x="471854" y="468854"/>
            <a:ext cx="8229600" cy="563562"/>
          </a:xfrm>
        </p:spPr>
        <p:txBody>
          <a:bodyPr>
            <a:noAutofit/>
          </a:bodyPr>
          <a:lstStyle/>
          <a:p>
            <a:r>
              <a:rPr lang="en-US" sz="3600" b="1" dirty="0">
                <a:solidFill>
                  <a:srgbClr val="C00000"/>
                </a:solidFill>
                <a:effectLst>
                  <a:outerShdw blurRad="38100" dist="38100" dir="2700000" algn="tl">
                    <a:srgbClr val="000000">
                      <a:alpha val="43137"/>
                    </a:srgbClr>
                  </a:outerShdw>
                </a:effectLst>
              </a:rPr>
              <a:t>eDisposition.21 - Type of Destination</a:t>
            </a:r>
          </a:p>
        </p:txBody>
      </p:sp>
      <p:graphicFrame>
        <p:nvGraphicFramePr>
          <p:cNvPr id="2" name="Table 1"/>
          <p:cNvGraphicFramePr>
            <a:graphicFrameLocks noGrp="1"/>
          </p:cNvGraphicFramePr>
          <p:nvPr>
            <p:extLst>
              <p:ext uri="{D42A27DB-BD31-4B8C-83A1-F6EECF244321}">
                <p14:modId xmlns:p14="http://schemas.microsoft.com/office/powerpoint/2010/main" val="3619784205"/>
              </p:ext>
            </p:extLst>
          </p:nvPr>
        </p:nvGraphicFramePr>
        <p:xfrm>
          <a:off x="1447800" y="1295400"/>
          <a:ext cx="6019800" cy="4952994"/>
        </p:xfrm>
        <a:graphic>
          <a:graphicData uri="http://schemas.openxmlformats.org/drawingml/2006/table">
            <a:tbl>
              <a:tblPr/>
              <a:tblGrid>
                <a:gridCol w="2875856">
                  <a:extLst>
                    <a:ext uri="{9D8B030D-6E8A-4147-A177-3AD203B41FA5}">
                      <a16:colId xmlns:a16="http://schemas.microsoft.com/office/drawing/2014/main" val="3650598237"/>
                    </a:ext>
                  </a:extLst>
                </a:gridCol>
                <a:gridCol w="3143944">
                  <a:extLst>
                    <a:ext uri="{9D8B030D-6E8A-4147-A177-3AD203B41FA5}">
                      <a16:colId xmlns:a16="http://schemas.microsoft.com/office/drawing/2014/main" val="4106535615"/>
                    </a:ext>
                  </a:extLst>
                </a:gridCol>
              </a:tblGrid>
              <a:tr h="255788">
                <a:tc gridSpan="2">
                  <a:txBody>
                    <a:bodyPr/>
                    <a:lstStyle/>
                    <a:p>
                      <a:pPr algn="ctr" fontAlgn="b"/>
                      <a:r>
                        <a:rPr lang="en-US" sz="1300" b="1" i="0" u="none" strike="noStrike">
                          <a:solidFill>
                            <a:srgbClr val="FFFFFF"/>
                          </a:solidFill>
                          <a:effectLst/>
                          <a:latin typeface="Calibri" panose="020F0502020204030204" pitchFamily="34" charset="0"/>
                        </a:rPr>
                        <a:t>eDisposition.21 - Type of Destination</a:t>
                      </a:r>
                    </a:p>
                  </a:txBody>
                  <a:tcPr marL="7083" marR="7083" marT="708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3399"/>
                    </a:solidFill>
                  </a:tcPr>
                </a:tc>
                <a:tc hMerge="1">
                  <a:txBody>
                    <a:bodyPr/>
                    <a:lstStyle/>
                    <a:p>
                      <a:endParaRPr lang="en-US"/>
                    </a:p>
                  </a:txBody>
                  <a:tcPr/>
                </a:tc>
                <a:extLst>
                  <a:ext uri="{0D108BD9-81ED-4DB2-BD59-A6C34878D82A}">
                    <a16:rowId xmlns:a16="http://schemas.microsoft.com/office/drawing/2014/main" val="604074183"/>
                  </a:ext>
                </a:extLst>
              </a:tr>
              <a:tr h="325550">
                <a:tc>
                  <a:txBody>
                    <a:bodyPr/>
                    <a:lstStyle/>
                    <a:p>
                      <a:pPr algn="ctr" fontAlgn="ctr"/>
                      <a:r>
                        <a:rPr lang="en-US" sz="1000" b="1" i="0" u="none" strike="noStrike">
                          <a:solidFill>
                            <a:srgbClr val="000000"/>
                          </a:solidFill>
                          <a:effectLst/>
                          <a:latin typeface="Calibri" panose="020F0502020204030204" pitchFamily="34" charset="0"/>
                        </a:rPr>
                        <a:t>NEW V3.5 Value Options</a:t>
                      </a:r>
                    </a:p>
                  </a:txBody>
                  <a:tcPr marL="7083"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Calibri" panose="020F0502020204030204" pitchFamily="34" charset="0"/>
                        </a:rPr>
                        <a:t>Previous V3.4 Value Options</a:t>
                      </a:r>
                    </a:p>
                  </a:txBody>
                  <a:tcPr marL="7083"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826895120"/>
                  </a:ext>
                </a:extLst>
              </a:tr>
              <a:tr h="209281">
                <a:tc>
                  <a:txBody>
                    <a:bodyPr/>
                    <a:lstStyle/>
                    <a:p>
                      <a:pPr algn="l" fontAlgn="ctr"/>
                      <a:r>
                        <a:rPr lang="en-US" sz="1000" b="0" i="0" u="none" strike="noStrike">
                          <a:solidFill>
                            <a:srgbClr val="000000"/>
                          </a:solidFill>
                          <a:effectLst/>
                          <a:latin typeface="Calibri" panose="020F0502020204030204" pitchFamily="34" charset="0"/>
                        </a:rPr>
                        <a:t>Home</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000000"/>
                          </a:solidFill>
                          <a:effectLst/>
                          <a:latin typeface="Calibri" panose="020F0502020204030204" pitchFamily="34" charset="0"/>
                        </a:rPr>
                        <a:t>Home</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47178008"/>
                  </a:ext>
                </a:extLst>
              </a:tr>
              <a:tr h="224784">
                <a:tc>
                  <a:txBody>
                    <a:bodyPr/>
                    <a:lstStyle/>
                    <a:p>
                      <a:pPr algn="l" fontAlgn="ctr"/>
                      <a:r>
                        <a:rPr lang="en-US" sz="1000" b="0" i="0" u="none" strike="noStrike">
                          <a:solidFill>
                            <a:srgbClr val="000000"/>
                          </a:solidFill>
                          <a:effectLst/>
                          <a:latin typeface="Calibri" panose="020F0502020204030204" pitchFamily="34" charset="0"/>
                        </a:rPr>
                        <a:t>Hospital-Emergency Department</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000000"/>
                          </a:solidFill>
                          <a:effectLst/>
                          <a:latin typeface="Calibri" panose="020F0502020204030204" pitchFamily="34" charset="0"/>
                        </a:rPr>
                        <a:t>Hospital-Emergency Department</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32181100"/>
                  </a:ext>
                </a:extLst>
              </a:tr>
              <a:tr h="201531">
                <a:tc>
                  <a:txBody>
                    <a:bodyPr/>
                    <a:lstStyle/>
                    <a:p>
                      <a:pPr algn="l" fontAlgn="ctr"/>
                      <a:r>
                        <a:rPr lang="en-US" sz="1000" b="0" i="0" u="none" strike="noStrike">
                          <a:solidFill>
                            <a:srgbClr val="000000"/>
                          </a:solidFill>
                          <a:effectLst/>
                          <a:latin typeface="Calibri" panose="020F0502020204030204" pitchFamily="34" charset="0"/>
                        </a:rPr>
                        <a:t>Hospital-Non-Emergency Department Bed</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000000"/>
                          </a:solidFill>
                          <a:effectLst/>
                          <a:latin typeface="Calibri" panose="020F0502020204030204" pitchFamily="34" charset="0"/>
                        </a:rPr>
                        <a:t>Hospital-Non-Emergency Department Bed</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90910946"/>
                  </a:ext>
                </a:extLst>
              </a:tr>
              <a:tr h="255788">
                <a:tc>
                  <a:txBody>
                    <a:bodyPr/>
                    <a:lstStyle/>
                    <a:p>
                      <a:pPr algn="l" fontAlgn="ctr"/>
                      <a:r>
                        <a:rPr lang="en-US" sz="1000" b="0" i="0" u="none" strike="noStrike">
                          <a:solidFill>
                            <a:srgbClr val="000000"/>
                          </a:solidFill>
                          <a:effectLst/>
                          <a:latin typeface="Calibri" panose="020F0502020204030204" pitchFamily="34" charset="0"/>
                        </a:rPr>
                        <a:t>Clinic</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000000"/>
                          </a:solidFill>
                          <a:effectLst/>
                          <a:latin typeface="Calibri" panose="020F0502020204030204" pitchFamily="34" charset="0"/>
                        </a:rPr>
                        <a:t>Medical Office/Clinic</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62706755"/>
                  </a:ext>
                </a:extLst>
              </a:tr>
              <a:tr h="209281">
                <a:tc>
                  <a:txBody>
                    <a:bodyPr/>
                    <a:lstStyle/>
                    <a:p>
                      <a:pPr algn="l" fontAlgn="ctr"/>
                      <a:r>
                        <a:rPr lang="en-US" sz="1000" b="0" i="0" u="none" strike="noStrike">
                          <a:solidFill>
                            <a:srgbClr val="000000"/>
                          </a:solidFill>
                          <a:effectLst/>
                          <a:latin typeface="Calibri" panose="020F0502020204030204" pitchFamily="34" charset="0"/>
                        </a:rPr>
                        <a:t>Morgue/Mortuary</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000000"/>
                          </a:solidFill>
                          <a:effectLst/>
                          <a:latin typeface="Calibri" panose="020F0502020204030204" pitchFamily="34" charset="0"/>
                        </a:rPr>
                        <a:t>Morgue/Mortuary</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70399959"/>
                  </a:ext>
                </a:extLst>
              </a:tr>
              <a:tr h="201531">
                <a:tc>
                  <a:txBody>
                    <a:bodyPr/>
                    <a:lstStyle/>
                    <a:p>
                      <a:pPr algn="l" fontAlgn="ctr"/>
                      <a:r>
                        <a:rPr lang="en-US" sz="1000" b="0" i="0" u="none" strike="noStrike" dirty="0">
                          <a:solidFill>
                            <a:srgbClr val="000000"/>
                          </a:solidFill>
                          <a:effectLst/>
                          <a:latin typeface="Calibri" panose="020F0502020204030204" pitchFamily="34" charset="0"/>
                        </a:rPr>
                        <a:t> </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en-US" sz="1000" b="0" i="0" u="none" strike="noStrike">
                          <a:solidFill>
                            <a:srgbClr val="000000"/>
                          </a:solidFill>
                          <a:effectLst/>
                          <a:latin typeface="Calibri" panose="020F0502020204030204" pitchFamily="34" charset="0"/>
                        </a:rPr>
                        <a:t>Nursing Home/Assisted Living Facility</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68002942"/>
                  </a:ext>
                </a:extLst>
              </a:tr>
              <a:tr h="201531">
                <a:tc>
                  <a:txBody>
                    <a:bodyPr/>
                    <a:lstStyle/>
                    <a:p>
                      <a:pPr algn="l" fontAlgn="ctr"/>
                      <a:r>
                        <a:rPr lang="en-US" sz="1000" b="0" i="0" u="none" strike="noStrike">
                          <a:solidFill>
                            <a:srgbClr val="000000"/>
                          </a:solidFill>
                          <a:effectLst/>
                          <a:latin typeface="Calibri" panose="020F0502020204030204" pitchFamily="34" charset="0"/>
                        </a:rPr>
                        <a:t>Other</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000000"/>
                          </a:solidFill>
                          <a:effectLst/>
                          <a:latin typeface="Calibri" panose="020F0502020204030204" pitchFamily="34" charset="0"/>
                        </a:rPr>
                        <a:t>Other</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22185585"/>
                  </a:ext>
                </a:extLst>
              </a:tr>
              <a:tr h="186028">
                <a:tc>
                  <a:txBody>
                    <a:bodyPr/>
                    <a:lstStyle/>
                    <a:p>
                      <a:pPr algn="l" fontAlgn="ctr"/>
                      <a:r>
                        <a:rPr lang="en-US" sz="1000" b="0" i="0" u="none" strike="noStrike">
                          <a:solidFill>
                            <a:srgbClr val="000000"/>
                          </a:solidFill>
                          <a:effectLst/>
                          <a:latin typeface="Calibri" panose="020F0502020204030204" pitchFamily="34" charset="0"/>
                        </a:rPr>
                        <a:t>Other EMS Responder (air)</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000000"/>
                          </a:solidFill>
                          <a:effectLst/>
                          <a:latin typeface="Calibri" panose="020F0502020204030204" pitchFamily="34" charset="0"/>
                        </a:rPr>
                        <a:t>Other EMS Responder (air)</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43388305"/>
                  </a:ext>
                </a:extLst>
              </a:tr>
              <a:tr h="209281">
                <a:tc>
                  <a:txBody>
                    <a:bodyPr/>
                    <a:lstStyle/>
                    <a:p>
                      <a:pPr algn="l" fontAlgn="ctr"/>
                      <a:r>
                        <a:rPr lang="en-US" sz="1000" b="0" i="0" u="none" strike="noStrike">
                          <a:solidFill>
                            <a:srgbClr val="000000"/>
                          </a:solidFill>
                          <a:effectLst/>
                          <a:latin typeface="Calibri" panose="020F0502020204030204" pitchFamily="34" charset="0"/>
                        </a:rPr>
                        <a:t>Other EMS Responder (ground)</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000000"/>
                          </a:solidFill>
                          <a:effectLst/>
                          <a:latin typeface="Calibri" panose="020F0502020204030204" pitchFamily="34" charset="0"/>
                        </a:rPr>
                        <a:t>Other EMS Responder (ground)</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81598499"/>
                  </a:ext>
                </a:extLst>
              </a:tr>
              <a:tr h="201531">
                <a:tc>
                  <a:txBody>
                    <a:bodyPr/>
                    <a:lstStyle/>
                    <a:p>
                      <a:pPr algn="l" fontAlgn="ctr"/>
                      <a:r>
                        <a:rPr lang="en-US" sz="1000" b="0" i="0" u="none" strike="noStrike">
                          <a:solidFill>
                            <a:srgbClr val="000000"/>
                          </a:solidFill>
                          <a:effectLst/>
                          <a:latin typeface="Calibri" panose="020F0502020204030204" pitchFamily="34" charset="0"/>
                        </a:rPr>
                        <a:t>Police/Jail</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000000"/>
                          </a:solidFill>
                          <a:effectLst/>
                          <a:latin typeface="Calibri" panose="020F0502020204030204" pitchFamily="34" charset="0"/>
                        </a:rPr>
                        <a:t>Police/Jail</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20740962"/>
                  </a:ext>
                </a:extLst>
              </a:tr>
              <a:tr h="193779">
                <a:tc>
                  <a:txBody>
                    <a:bodyPr/>
                    <a:lstStyle/>
                    <a:p>
                      <a:pPr algn="l" fontAlgn="ctr"/>
                      <a:r>
                        <a:rPr lang="en-US" sz="1000" b="0" i="0" u="none" strike="noStrike">
                          <a:solidFill>
                            <a:srgbClr val="000000"/>
                          </a:solidFill>
                          <a:effectLst/>
                          <a:latin typeface="Calibri" panose="020F0502020204030204" pitchFamily="34" charset="0"/>
                        </a:rPr>
                        <a:t>Urgent Care</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000000"/>
                          </a:solidFill>
                          <a:effectLst/>
                          <a:latin typeface="Calibri" panose="020F0502020204030204" pitchFamily="34" charset="0"/>
                        </a:rPr>
                        <a:t>Urgent Care</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77441773"/>
                  </a:ext>
                </a:extLst>
              </a:tr>
              <a:tr h="209281">
                <a:tc>
                  <a:txBody>
                    <a:bodyPr/>
                    <a:lstStyle/>
                    <a:p>
                      <a:pPr algn="l" fontAlgn="ctr"/>
                      <a:r>
                        <a:rPr lang="en-US" sz="1000" b="0" i="0" u="none" strike="noStrike">
                          <a:solidFill>
                            <a:srgbClr val="000000"/>
                          </a:solidFill>
                          <a:effectLst/>
                          <a:latin typeface="Calibri" panose="020F0502020204030204" pitchFamily="34" charset="0"/>
                        </a:rPr>
                        <a:t>Freestanding Emergency Department</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000000"/>
                          </a:solidFill>
                          <a:effectLst/>
                          <a:latin typeface="Calibri" panose="020F0502020204030204" pitchFamily="34" charset="0"/>
                        </a:rPr>
                        <a:t>Freestanding Emergency Department</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66676820"/>
                  </a:ext>
                </a:extLst>
              </a:tr>
              <a:tr h="209281">
                <a:tc>
                  <a:txBody>
                    <a:bodyPr/>
                    <a:lstStyle/>
                    <a:p>
                      <a:pPr algn="l" fontAlgn="ctr"/>
                      <a:r>
                        <a:rPr lang="en-US" sz="1000" b="0" i="0" u="none" strike="noStrike">
                          <a:solidFill>
                            <a:srgbClr val="000000"/>
                          </a:solidFill>
                          <a:effectLst/>
                          <a:latin typeface="Calibri" panose="020F0502020204030204" pitchFamily="34" charset="0"/>
                        </a:rPr>
                        <a:t>Dialysis Center</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en-US" sz="1000" b="0" i="0" u="none" strike="noStrike">
                        <a:solidFill>
                          <a:srgbClr val="000000"/>
                        </a:solidFill>
                        <a:effectLst/>
                        <a:latin typeface="Calibri" panose="020F0502020204030204" pitchFamily="34" charset="0"/>
                      </a:endParaRPr>
                    </a:p>
                  </a:txBody>
                  <a:tcPr marL="63746" marR="7083" marT="7083"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791334309"/>
                  </a:ext>
                </a:extLst>
              </a:tr>
              <a:tr h="209281">
                <a:tc>
                  <a:txBody>
                    <a:bodyPr/>
                    <a:lstStyle/>
                    <a:p>
                      <a:pPr algn="l" fontAlgn="ctr"/>
                      <a:r>
                        <a:rPr lang="en-US" sz="1000" b="0" i="0" u="none" strike="noStrike">
                          <a:solidFill>
                            <a:srgbClr val="000000"/>
                          </a:solidFill>
                          <a:effectLst/>
                          <a:latin typeface="Calibri" panose="020F0502020204030204" pitchFamily="34" charset="0"/>
                        </a:rPr>
                        <a:t>Diagnostic Services</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en-US" sz="1000" b="0" i="0" u="none" strike="noStrike">
                        <a:solidFill>
                          <a:srgbClr val="000000"/>
                        </a:solidFill>
                        <a:effectLst/>
                        <a:latin typeface="Calibri" panose="020F0502020204030204" pitchFamily="34" charset="0"/>
                      </a:endParaRPr>
                    </a:p>
                  </a:txBody>
                  <a:tcPr marL="63746" marR="7083" marT="7083" marB="0" anchor="ctr">
                    <a:lnL w="190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813969792"/>
                  </a:ext>
                </a:extLst>
              </a:tr>
              <a:tr h="209281">
                <a:tc>
                  <a:txBody>
                    <a:bodyPr/>
                    <a:lstStyle/>
                    <a:p>
                      <a:pPr algn="l" fontAlgn="ctr"/>
                      <a:r>
                        <a:rPr lang="en-US" sz="1000" b="0" i="0" u="none" strike="noStrike">
                          <a:solidFill>
                            <a:srgbClr val="000000"/>
                          </a:solidFill>
                          <a:effectLst/>
                          <a:latin typeface="Calibri" panose="020F0502020204030204" pitchFamily="34" charset="0"/>
                        </a:rPr>
                        <a:t>Assisted Living Facility</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en-US" sz="1000" b="0" i="0" u="none" strike="noStrike">
                        <a:solidFill>
                          <a:srgbClr val="000000"/>
                        </a:solidFill>
                        <a:effectLst/>
                        <a:latin typeface="Calibri" panose="020F0502020204030204" pitchFamily="34" charset="0"/>
                      </a:endParaRPr>
                    </a:p>
                  </a:txBody>
                  <a:tcPr marL="63746" marR="7083" marT="7083" marB="0" anchor="ctr">
                    <a:lnL w="190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394385114"/>
                  </a:ext>
                </a:extLst>
              </a:tr>
              <a:tr h="209281">
                <a:tc>
                  <a:txBody>
                    <a:bodyPr/>
                    <a:lstStyle/>
                    <a:p>
                      <a:pPr algn="l" fontAlgn="ctr"/>
                      <a:r>
                        <a:rPr lang="en-US" sz="1000" b="0" i="0" u="none" strike="noStrike">
                          <a:solidFill>
                            <a:srgbClr val="000000"/>
                          </a:solidFill>
                          <a:effectLst/>
                          <a:latin typeface="Calibri" panose="020F0502020204030204" pitchFamily="34" charset="0"/>
                        </a:rPr>
                        <a:t>Mental Health Facility</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en-US" sz="1000" b="0" i="0" u="none" strike="noStrike">
                        <a:solidFill>
                          <a:srgbClr val="000000"/>
                        </a:solidFill>
                        <a:effectLst/>
                        <a:latin typeface="Calibri" panose="020F0502020204030204" pitchFamily="34" charset="0"/>
                      </a:endParaRPr>
                    </a:p>
                  </a:txBody>
                  <a:tcPr marL="63746" marR="7083" marT="7083" marB="0" anchor="ctr">
                    <a:lnL w="190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518042734"/>
                  </a:ext>
                </a:extLst>
              </a:tr>
              <a:tr h="209281">
                <a:tc>
                  <a:txBody>
                    <a:bodyPr/>
                    <a:lstStyle/>
                    <a:p>
                      <a:pPr algn="l" fontAlgn="ctr"/>
                      <a:r>
                        <a:rPr lang="en-US" sz="1000" b="0" i="0" u="none" strike="noStrike">
                          <a:solidFill>
                            <a:srgbClr val="000000"/>
                          </a:solidFill>
                          <a:effectLst/>
                          <a:latin typeface="Calibri" panose="020F0502020204030204" pitchFamily="34" charset="0"/>
                        </a:rPr>
                        <a:t>Nursing Home</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en-US" sz="1000" b="0" i="0" u="none" strike="noStrike">
                        <a:solidFill>
                          <a:srgbClr val="000000"/>
                        </a:solidFill>
                        <a:effectLst/>
                        <a:latin typeface="Calibri" panose="020F0502020204030204" pitchFamily="34" charset="0"/>
                      </a:endParaRPr>
                    </a:p>
                  </a:txBody>
                  <a:tcPr marL="63746" marR="7083" marT="7083" marB="0" anchor="ctr">
                    <a:lnL w="190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171154202"/>
                  </a:ext>
                </a:extLst>
              </a:tr>
              <a:tr h="209281">
                <a:tc>
                  <a:txBody>
                    <a:bodyPr/>
                    <a:lstStyle/>
                    <a:p>
                      <a:pPr algn="l" fontAlgn="ctr"/>
                      <a:r>
                        <a:rPr lang="en-US" sz="1000" b="0" i="0" u="none" strike="noStrike">
                          <a:solidFill>
                            <a:srgbClr val="000000"/>
                          </a:solidFill>
                          <a:effectLst/>
                          <a:latin typeface="Calibri" panose="020F0502020204030204" pitchFamily="34" charset="0"/>
                        </a:rPr>
                        <a:t>Other Recurring Care Center</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en-US" sz="1000" b="0" i="0" u="none" strike="noStrike">
                        <a:solidFill>
                          <a:srgbClr val="000000"/>
                        </a:solidFill>
                        <a:effectLst/>
                        <a:latin typeface="Calibri" panose="020F0502020204030204" pitchFamily="34" charset="0"/>
                      </a:endParaRPr>
                    </a:p>
                  </a:txBody>
                  <a:tcPr marL="63746" marR="7083" marT="7083" marB="0" anchor="ctr">
                    <a:lnL w="190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760885023"/>
                  </a:ext>
                </a:extLst>
              </a:tr>
              <a:tr h="201531">
                <a:tc>
                  <a:txBody>
                    <a:bodyPr/>
                    <a:lstStyle/>
                    <a:p>
                      <a:pPr algn="l" fontAlgn="ctr"/>
                      <a:r>
                        <a:rPr lang="en-US" sz="1000" b="0" i="0" u="none" strike="noStrike">
                          <a:solidFill>
                            <a:srgbClr val="000000"/>
                          </a:solidFill>
                          <a:effectLst/>
                          <a:latin typeface="Calibri" panose="020F0502020204030204" pitchFamily="34" charset="0"/>
                        </a:rPr>
                        <a:t>Physical Rehabilitation Facility</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en-US" sz="1000" b="0" i="0" u="none" strike="noStrike">
                        <a:solidFill>
                          <a:srgbClr val="000000"/>
                        </a:solidFill>
                        <a:effectLst/>
                        <a:latin typeface="Calibri" panose="020F0502020204030204" pitchFamily="34" charset="0"/>
                      </a:endParaRPr>
                    </a:p>
                  </a:txBody>
                  <a:tcPr marL="63746" marR="7083" marT="7083" marB="0" anchor="ctr">
                    <a:lnL w="190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833581395"/>
                  </a:ext>
                </a:extLst>
              </a:tr>
              <a:tr h="201531">
                <a:tc>
                  <a:txBody>
                    <a:bodyPr/>
                    <a:lstStyle/>
                    <a:p>
                      <a:pPr algn="l" fontAlgn="ctr"/>
                      <a:r>
                        <a:rPr lang="en-US" sz="1000" b="0" i="0" u="none" strike="noStrike">
                          <a:solidFill>
                            <a:srgbClr val="000000"/>
                          </a:solidFill>
                          <a:effectLst/>
                          <a:latin typeface="Calibri" panose="020F0502020204030204" pitchFamily="34" charset="0"/>
                        </a:rPr>
                        <a:t>Drug and/or Alcohol Rehabilitation Facility</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en-US" sz="1000" b="0" i="0" u="none" strike="noStrike">
                        <a:solidFill>
                          <a:srgbClr val="000000"/>
                        </a:solidFill>
                        <a:effectLst/>
                        <a:latin typeface="Calibri" panose="020F0502020204030204" pitchFamily="34" charset="0"/>
                      </a:endParaRPr>
                    </a:p>
                  </a:txBody>
                  <a:tcPr marL="63746" marR="7083" marT="7083" marB="0" anchor="ctr">
                    <a:lnL w="190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759056826"/>
                  </a:ext>
                </a:extLst>
              </a:tr>
              <a:tr h="209281">
                <a:tc>
                  <a:txBody>
                    <a:bodyPr/>
                    <a:lstStyle/>
                    <a:p>
                      <a:pPr algn="l" fontAlgn="ctr"/>
                      <a:r>
                        <a:rPr lang="en-US" sz="1000" b="0" i="0" u="none" strike="noStrike">
                          <a:solidFill>
                            <a:srgbClr val="000000"/>
                          </a:solidFill>
                          <a:effectLst/>
                          <a:latin typeface="Calibri" panose="020F0502020204030204" pitchFamily="34" charset="0"/>
                        </a:rPr>
                        <a:t>Skilled Nursing Facility</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en-US" sz="1000" b="0" i="0" u="none" strike="noStrike" dirty="0">
                        <a:solidFill>
                          <a:srgbClr val="000000"/>
                        </a:solidFill>
                        <a:effectLst/>
                        <a:latin typeface="Calibri" panose="020F0502020204030204" pitchFamily="34" charset="0"/>
                      </a:endParaRPr>
                    </a:p>
                  </a:txBody>
                  <a:tcPr marL="63746" marR="7083" marT="7083" marB="0" anchor="ctr">
                    <a:lnL w="190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338287168"/>
                  </a:ext>
                </a:extLst>
              </a:tr>
            </a:tbl>
          </a:graphicData>
        </a:graphic>
      </p:graphicFrame>
    </p:spTree>
    <p:extLst>
      <p:ext uri="{BB962C8B-B14F-4D97-AF65-F5344CB8AC3E}">
        <p14:creationId xmlns:p14="http://schemas.microsoft.com/office/powerpoint/2010/main" val="7413119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C00000"/>
                </a:solidFill>
                <a:effectLst>
                  <a:outerShdw blurRad="38100" dist="38100" dir="2700000" algn="tl">
                    <a:srgbClr val="000000">
                      <a:alpha val="43137"/>
                    </a:srgbClr>
                  </a:outerShdw>
                </a:effectLst>
              </a:rPr>
              <a:t>Other Significant Changes</a:t>
            </a:r>
          </a:p>
        </p:txBody>
      </p:sp>
      <p:sp>
        <p:nvSpPr>
          <p:cNvPr id="3" name="Content Placeholder 2"/>
          <p:cNvSpPr>
            <a:spLocks noGrp="1"/>
          </p:cNvSpPr>
          <p:nvPr>
            <p:ph idx="1"/>
          </p:nvPr>
        </p:nvSpPr>
        <p:spPr>
          <a:xfrm>
            <a:off x="424962" y="1295400"/>
            <a:ext cx="8229600" cy="4525963"/>
          </a:xfrm>
        </p:spPr>
        <p:txBody>
          <a:bodyPr>
            <a:normAutofit fontScale="92500" lnSpcReduction="10000"/>
          </a:bodyPr>
          <a:lstStyle/>
          <a:p>
            <a:r>
              <a:rPr lang="en-US" dirty="0"/>
              <a:t>The following five slides show other significant changes including Elements that have:</a:t>
            </a:r>
          </a:p>
          <a:p>
            <a:pPr lvl="1"/>
            <a:r>
              <a:rPr lang="en-US" dirty="0"/>
              <a:t>Had values added</a:t>
            </a:r>
          </a:p>
          <a:p>
            <a:pPr lvl="1"/>
            <a:r>
              <a:rPr lang="en-US" dirty="0"/>
              <a:t>Had names or definitions changed</a:t>
            </a:r>
          </a:p>
          <a:p>
            <a:pPr lvl="1"/>
            <a:r>
              <a:rPr lang="en-US" dirty="0"/>
              <a:t>Been added or removed from National requirements</a:t>
            </a:r>
          </a:p>
          <a:p>
            <a:pPr lvl="1"/>
            <a:r>
              <a:rPr lang="en-US" dirty="0"/>
              <a:t>Been added, removed and/or replaced </a:t>
            </a:r>
          </a:p>
          <a:p>
            <a:pPr marL="457200" lvl="1" indent="0">
              <a:buNone/>
            </a:pPr>
            <a:endParaRPr lang="en-US" dirty="0"/>
          </a:p>
          <a:p>
            <a:r>
              <a:rPr lang="en-US" dirty="0"/>
              <a:t>This is only a general summary, a complete review of the V3.5 Change Log can be found here: </a:t>
            </a:r>
            <a:r>
              <a:rPr lang="en-US" sz="1700" dirty="0">
                <a:hlinkClick r:id="rId2"/>
              </a:rPr>
              <a:t>https://nemsis.org/media/nemsis_v3/release-3.5.0/DataDictionary/ChangeLog.pdf</a:t>
            </a:r>
            <a:r>
              <a:rPr lang="en-US" sz="1700" dirty="0"/>
              <a:t> </a:t>
            </a:r>
          </a:p>
        </p:txBody>
      </p:sp>
      <p:sp>
        <p:nvSpPr>
          <p:cNvPr id="4" name="Slide Number Placeholder 3"/>
          <p:cNvSpPr>
            <a:spLocks noGrp="1"/>
          </p:cNvSpPr>
          <p:nvPr>
            <p:ph type="sldNum" sz="quarter" idx="12"/>
          </p:nvPr>
        </p:nvSpPr>
        <p:spPr>
          <a:xfrm>
            <a:off x="8229600" y="6356350"/>
            <a:ext cx="457200" cy="365125"/>
          </a:xfrm>
        </p:spPr>
        <p:txBody>
          <a:bodyPr/>
          <a:lstStyle/>
          <a:p>
            <a:fld id="{FB6C2022-6D04-4B1A-993F-29AF65AFFD25}" type="slidenum">
              <a:rPr lang="en-US" sz="1600" smtClean="0">
                <a:solidFill>
                  <a:schemeClr val="tx1"/>
                </a:solidFill>
              </a:rPr>
              <a:t>18</a:t>
            </a:fld>
            <a:endParaRPr lang="en-US" sz="1600" dirty="0">
              <a:solidFill>
                <a:schemeClr val="tx1"/>
              </a:solidFill>
            </a:endParaRPr>
          </a:p>
        </p:txBody>
      </p:sp>
    </p:spTree>
    <p:extLst>
      <p:ext uri="{BB962C8B-B14F-4D97-AF65-F5344CB8AC3E}">
        <p14:creationId xmlns:p14="http://schemas.microsoft.com/office/powerpoint/2010/main" val="14595595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010400" cy="1095375"/>
          </a:xfrm>
        </p:spPr>
        <p:txBody>
          <a:bodyPr>
            <a:normAutofit/>
          </a:bodyPr>
          <a:lstStyle/>
          <a:p>
            <a:r>
              <a:rPr lang="en-US" sz="2800" b="1" dirty="0">
                <a:solidFill>
                  <a:srgbClr val="C00000"/>
                </a:solidFill>
                <a:effectLst>
                  <a:outerShdw blurRad="38100" dist="38100" dir="2700000" algn="tl">
                    <a:srgbClr val="000000">
                      <a:alpha val="43137"/>
                    </a:srgbClr>
                  </a:outerShdw>
                </a:effectLst>
              </a:rPr>
              <a:t>Existing Elements Modified in V3.5</a:t>
            </a:r>
            <a:br>
              <a:rPr lang="en-US" sz="3600" b="1" dirty="0">
                <a:solidFill>
                  <a:srgbClr val="C00000"/>
                </a:solidFill>
                <a:effectLst>
                  <a:outerShdw blurRad="38100" dist="38100" dir="2700000" algn="tl">
                    <a:srgbClr val="000000">
                      <a:alpha val="43137"/>
                    </a:srgbClr>
                  </a:outerShdw>
                </a:effectLst>
              </a:rPr>
            </a:br>
            <a:r>
              <a:rPr lang="en-US" sz="1200" b="1" dirty="0">
                <a:effectLst>
                  <a:outerShdw blurRad="38100" dist="38100" dir="2700000" algn="tl">
                    <a:srgbClr val="000000">
                      <a:alpha val="43137"/>
                    </a:srgbClr>
                  </a:outerShdw>
                </a:effectLst>
              </a:rPr>
              <a:t>Generally these elements had values added to remain current with changes in the EMS Environment</a:t>
            </a:r>
            <a:endParaRPr lang="en-US" sz="1200" dirty="0"/>
          </a:p>
        </p:txBody>
      </p:sp>
      <p:sp>
        <p:nvSpPr>
          <p:cNvPr id="4" name="Slide Number Placeholder 3"/>
          <p:cNvSpPr>
            <a:spLocks noGrp="1"/>
          </p:cNvSpPr>
          <p:nvPr>
            <p:ph type="sldNum" sz="quarter" idx="12"/>
          </p:nvPr>
        </p:nvSpPr>
        <p:spPr/>
        <p:txBody>
          <a:bodyPr/>
          <a:lstStyle/>
          <a:p>
            <a:fld id="{FB6C2022-6D04-4B1A-993F-29AF65AFFD25}" type="slidenum">
              <a:rPr lang="en-US" sz="1600" smtClean="0">
                <a:solidFill>
                  <a:schemeClr val="tx1"/>
                </a:solidFill>
              </a:rPr>
              <a:t>19</a:t>
            </a:fld>
            <a:endParaRPr lang="en-US" sz="1600" dirty="0">
              <a:solidFill>
                <a:schemeClr val="tx1"/>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3849539103"/>
              </p:ext>
            </p:extLst>
          </p:nvPr>
        </p:nvGraphicFramePr>
        <p:xfrm>
          <a:off x="2286000" y="838200"/>
          <a:ext cx="4343400" cy="5816128"/>
        </p:xfrm>
        <a:graphic>
          <a:graphicData uri="http://schemas.openxmlformats.org/drawingml/2006/table">
            <a:tbl>
              <a:tblPr/>
              <a:tblGrid>
                <a:gridCol w="4343400">
                  <a:extLst>
                    <a:ext uri="{9D8B030D-6E8A-4147-A177-3AD203B41FA5}">
                      <a16:colId xmlns:a16="http://schemas.microsoft.com/office/drawing/2014/main" val="3945797391"/>
                    </a:ext>
                  </a:extLst>
                </a:gridCol>
              </a:tblGrid>
              <a:tr h="153056">
                <a:tc>
                  <a:txBody>
                    <a:bodyPr/>
                    <a:lstStyle/>
                    <a:p>
                      <a:pPr algn="l" fontAlgn="ctr"/>
                      <a:r>
                        <a:rPr lang="en-US" sz="950" b="1" i="0" u="none" strike="noStrike" dirty="0">
                          <a:solidFill>
                            <a:srgbClr val="000000"/>
                          </a:solidFill>
                          <a:effectLst/>
                          <a:latin typeface="Calibri" panose="020F0502020204030204" pitchFamily="34" charset="0"/>
                        </a:rPr>
                        <a:t>dFacility.01 - Type of Facility</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87285894"/>
                  </a:ext>
                </a:extLst>
              </a:tr>
              <a:tr h="153056">
                <a:tc>
                  <a:txBody>
                    <a:bodyPr/>
                    <a:lstStyle/>
                    <a:p>
                      <a:pPr algn="l" fontAlgn="ctr"/>
                      <a:r>
                        <a:rPr lang="en-US" sz="950" b="1" i="0" u="none" strike="noStrike" dirty="0">
                          <a:solidFill>
                            <a:srgbClr val="000000"/>
                          </a:solidFill>
                          <a:effectLst/>
                          <a:latin typeface="Calibri" panose="020F0502020204030204" pitchFamily="34" charset="0"/>
                        </a:rPr>
                        <a:t>eAirway.05- Airway Confirmation Methods</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01177686"/>
                  </a:ext>
                </a:extLst>
              </a:tr>
              <a:tr h="153056">
                <a:tc>
                  <a:txBody>
                    <a:bodyPr/>
                    <a:lstStyle/>
                    <a:p>
                      <a:pPr algn="l" fontAlgn="ctr"/>
                      <a:r>
                        <a:rPr lang="en-US" sz="950" b="1" i="0" u="none" strike="noStrike" dirty="0">
                          <a:solidFill>
                            <a:srgbClr val="000000"/>
                          </a:solidFill>
                          <a:effectLst/>
                          <a:latin typeface="Calibri" panose="020F0502020204030204" pitchFamily="34" charset="0"/>
                        </a:rPr>
                        <a:t>eArrest.01 - Cardiac Arrest (Was there one)</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46259015"/>
                  </a:ext>
                </a:extLst>
              </a:tr>
              <a:tr h="153056">
                <a:tc>
                  <a:txBody>
                    <a:bodyPr/>
                    <a:lstStyle/>
                    <a:p>
                      <a:pPr algn="l" fontAlgn="ctr"/>
                      <a:r>
                        <a:rPr lang="en-US" sz="950" b="1" i="0" u="none" strike="noStrike" dirty="0">
                          <a:solidFill>
                            <a:srgbClr val="000000"/>
                          </a:solidFill>
                          <a:effectLst/>
                          <a:latin typeface="Calibri" panose="020F0502020204030204" pitchFamily="34" charset="0"/>
                        </a:rPr>
                        <a:t>eArrest.02 - Cardiac Arrest Etiology</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23031320"/>
                  </a:ext>
                </a:extLst>
              </a:tr>
              <a:tr h="153056">
                <a:tc>
                  <a:txBody>
                    <a:bodyPr/>
                    <a:lstStyle/>
                    <a:p>
                      <a:pPr algn="l" fontAlgn="ctr"/>
                      <a:r>
                        <a:rPr lang="en-US" sz="950" b="1" i="0" u="none" strike="noStrike" dirty="0">
                          <a:solidFill>
                            <a:srgbClr val="000000"/>
                          </a:solidFill>
                          <a:effectLst/>
                          <a:latin typeface="Calibri" panose="020F0502020204030204" pitchFamily="34" charset="0"/>
                        </a:rPr>
                        <a:t>eArrest.04 - Arrest Witnessed By</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47005556"/>
                  </a:ext>
                </a:extLst>
              </a:tr>
              <a:tr h="153056">
                <a:tc>
                  <a:txBody>
                    <a:bodyPr/>
                    <a:lstStyle/>
                    <a:p>
                      <a:pPr algn="l" fontAlgn="ctr"/>
                      <a:r>
                        <a:rPr lang="en-US" sz="950" b="1" i="0" u="none" strike="noStrike">
                          <a:solidFill>
                            <a:srgbClr val="000000"/>
                          </a:solidFill>
                          <a:effectLst/>
                          <a:latin typeface="Calibri" panose="020F0502020204030204" pitchFamily="34" charset="0"/>
                        </a:rPr>
                        <a:t>eArrest.04 - Arrest Witnessed By</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44069328"/>
                  </a:ext>
                </a:extLst>
              </a:tr>
              <a:tr h="153056">
                <a:tc>
                  <a:txBody>
                    <a:bodyPr/>
                    <a:lstStyle/>
                    <a:p>
                      <a:pPr algn="l" fontAlgn="ctr"/>
                      <a:r>
                        <a:rPr lang="en-US" sz="950" b="1" i="0" u="none" strike="noStrike" dirty="0">
                          <a:solidFill>
                            <a:srgbClr val="000000"/>
                          </a:solidFill>
                          <a:effectLst/>
                          <a:latin typeface="Calibri" panose="020F0502020204030204" pitchFamily="34" charset="0"/>
                        </a:rPr>
                        <a:t>eArrest.09 - Type of CPR Provided</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97449311"/>
                  </a:ext>
                </a:extLst>
              </a:tr>
              <a:tr h="153056">
                <a:tc>
                  <a:txBody>
                    <a:bodyPr/>
                    <a:lstStyle/>
                    <a:p>
                      <a:pPr algn="l" fontAlgn="ctr"/>
                      <a:r>
                        <a:rPr lang="en-US" sz="950" b="1" i="0" u="none" strike="noStrike" dirty="0">
                          <a:solidFill>
                            <a:srgbClr val="000000"/>
                          </a:solidFill>
                          <a:effectLst/>
                          <a:latin typeface="Calibri" panose="020F0502020204030204" pitchFamily="34" charset="0"/>
                        </a:rPr>
                        <a:t>eDispatch.01 - Dispatch Reason</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43251734"/>
                  </a:ext>
                </a:extLst>
              </a:tr>
              <a:tr h="153056">
                <a:tc>
                  <a:txBody>
                    <a:bodyPr/>
                    <a:lstStyle/>
                    <a:p>
                      <a:pPr algn="l" fontAlgn="ctr"/>
                      <a:r>
                        <a:rPr lang="en-US" sz="950" b="1" i="0" u="none" strike="noStrike" dirty="0">
                          <a:solidFill>
                            <a:srgbClr val="000000"/>
                          </a:solidFill>
                          <a:effectLst/>
                          <a:latin typeface="Calibri" panose="020F0502020204030204" pitchFamily="34" charset="0"/>
                        </a:rPr>
                        <a:t>eDisposition.19 - Final Patient Acuity</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17646706"/>
                  </a:ext>
                </a:extLst>
              </a:tr>
              <a:tr h="153056">
                <a:tc>
                  <a:txBody>
                    <a:bodyPr/>
                    <a:lstStyle/>
                    <a:p>
                      <a:pPr algn="l" fontAlgn="ctr"/>
                      <a:r>
                        <a:rPr lang="en-US" sz="950" b="1" i="0" u="none" strike="noStrike" dirty="0">
                          <a:solidFill>
                            <a:srgbClr val="000000"/>
                          </a:solidFill>
                          <a:effectLst/>
                          <a:latin typeface="Calibri" panose="020F0502020204030204" pitchFamily="34" charset="0"/>
                        </a:rPr>
                        <a:t>eDisposition.19 - Type of Destination</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55125027"/>
                  </a:ext>
                </a:extLst>
              </a:tr>
              <a:tr h="153056">
                <a:tc>
                  <a:txBody>
                    <a:bodyPr/>
                    <a:lstStyle/>
                    <a:p>
                      <a:pPr algn="l" fontAlgn="ctr"/>
                      <a:r>
                        <a:rPr lang="en-US" sz="950" b="1" i="0" u="none" strike="noStrike" dirty="0">
                          <a:solidFill>
                            <a:srgbClr val="000000"/>
                          </a:solidFill>
                          <a:effectLst/>
                          <a:latin typeface="Calibri" panose="020F0502020204030204" pitchFamily="34" charset="0"/>
                        </a:rPr>
                        <a:t>eDisposition.21 - Type of Destination</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35456251"/>
                  </a:ext>
                </a:extLst>
              </a:tr>
              <a:tr h="153056">
                <a:tc>
                  <a:txBody>
                    <a:bodyPr/>
                    <a:lstStyle/>
                    <a:p>
                      <a:pPr algn="l" fontAlgn="ctr"/>
                      <a:r>
                        <a:rPr lang="en-US" sz="950" b="1" i="0" u="none" strike="noStrike" dirty="0">
                          <a:solidFill>
                            <a:srgbClr val="000000"/>
                          </a:solidFill>
                          <a:effectLst/>
                          <a:latin typeface="Calibri" panose="020F0502020204030204" pitchFamily="34" charset="0"/>
                        </a:rPr>
                        <a:t>eDisposition.23 - Hospital Designations (and dFacility.04)</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88959932"/>
                  </a:ext>
                </a:extLst>
              </a:tr>
              <a:tr h="153056">
                <a:tc>
                  <a:txBody>
                    <a:bodyPr/>
                    <a:lstStyle/>
                    <a:p>
                      <a:pPr algn="l" fontAlgn="ctr"/>
                      <a:r>
                        <a:rPr lang="en-US" sz="950" b="1" i="0" u="none" strike="noStrike">
                          <a:solidFill>
                            <a:srgbClr val="000000"/>
                          </a:solidFill>
                          <a:effectLst/>
                          <a:latin typeface="Calibri" panose="020F0502020204030204" pitchFamily="34" charset="0"/>
                        </a:rPr>
                        <a:t>eDisposition.24 - Destination PreArrival Activation</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8022121"/>
                  </a:ext>
                </a:extLst>
              </a:tr>
              <a:tr h="153056">
                <a:tc>
                  <a:txBody>
                    <a:bodyPr/>
                    <a:lstStyle/>
                    <a:p>
                      <a:pPr algn="l" fontAlgn="ctr"/>
                      <a:r>
                        <a:rPr lang="en-US" sz="950" b="1" i="0" u="none" strike="noStrike">
                          <a:solidFill>
                            <a:srgbClr val="000000"/>
                          </a:solidFill>
                          <a:effectLst/>
                          <a:latin typeface="Calibri" panose="020F0502020204030204" pitchFamily="34" charset="0"/>
                        </a:rPr>
                        <a:t>eExam.15 - Extremity Assessment Finding Location</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80374407"/>
                  </a:ext>
                </a:extLst>
              </a:tr>
              <a:tr h="153056">
                <a:tc>
                  <a:txBody>
                    <a:bodyPr/>
                    <a:lstStyle/>
                    <a:p>
                      <a:pPr algn="l" fontAlgn="ctr"/>
                      <a:r>
                        <a:rPr lang="en-US" sz="950" b="1" i="0" u="none" strike="noStrike" dirty="0">
                          <a:solidFill>
                            <a:srgbClr val="000000"/>
                          </a:solidFill>
                          <a:effectLst/>
                          <a:latin typeface="Calibri" panose="020F0502020204030204" pitchFamily="34" charset="0"/>
                        </a:rPr>
                        <a:t>eExam.18 - Eye Assessment</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58615014"/>
                  </a:ext>
                </a:extLst>
              </a:tr>
              <a:tr h="153056">
                <a:tc>
                  <a:txBody>
                    <a:bodyPr/>
                    <a:lstStyle/>
                    <a:p>
                      <a:pPr algn="l" fontAlgn="ctr"/>
                      <a:r>
                        <a:rPr lang="en-US" sz="950" b="1" i="0" u="none" strike="noStrike" dirty="0">
                          <a:solidFill>
                            <a:srgbClr val="000000"/>
                          </a:solidFill>
                          <a:effectLst/>
                          <a:latin typeface="Calibri" panose="020F0502020204030204" pitchFamily="34" charset="0"/>
                        </a:rPr>
                        <a:t>eExam.19 - Mental Status Assessment</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23414595"/>
                  </a:ext>
                </a:extLst>
              </a:tr>
              <a:tr h="153056">
                <a:tc>
                  <a:txBody>
                    <a:bodyPr/>
                    <a:lstStyle/>
                    <a:p>
                      <a:pPr algn="l" fontAlgn="ctr"/>
                      <a:r>
                        <a:rPr lang="en-US" sz="950" b="1" i="0" u="none" strike="noStrike" dirty="0">
                          <a:solidFill>
                            <a:srgbClr val="000000"/>
                          </a:solidFill>
                          <a:effectLst/>
                          <a:latin typeface="Calibri" panose="020F0502020204030204" pitchFamily="34" charset="0"/>
                        </a:rPr>
                        <a:t>eExam.20 - Neurological Assessment</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97767636"/>
                  </a:ext>
                </a:extLst>
              </a:tr>
              <a:tr h="153056">
                <a:tc>
                  <a:txBody>
                    <a:bodyPr/>
                    <a:lstStyle/>
                    <a:p>
                      <a:pPr algn="l" fontAlgn="ctr"/>
                      <a:r>
                        <a:rPr lang="en-US" sz="950" b="1" i="0" u="none" strike="noStrike" dirty="0">
                          <a:solidFill>
                            <a:srgbClr val="000000"/>
                          </a:solidFill>
                          <a:effectLst/>
                          <a:latin typeface="Calibri" panose="020F0502020204030204" pitchFamily="34" charset="0"/>
                        </a:rPr>
                        <a:t>eHistory.10 - The Patient's Type of Immunization</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2900251"/>
                  </a:ext>
                </a:extLst>
              </a:tr>
              <a:tr h="153056">
                <a:tc>
                  <a:txBody>
                    <a:bodyPr/>
                    <a:lstStyle/>
                    <a:p>
                      <a:pPr algn="l" fontAlgn="ctr"/>
                      <a:r>
                        <a:rPr lang="en-US" sz="950" b="1" i="0" u="none" strike="noStrike" dirty="0">
                          <a:solidFill>
                            <a:srgbClr val="000000"/>
                          </a:solidFill>
                          <a:effectLst/>
                          <a:latin typeface="Calibri" panose="020F0502020204030204" pitchFamily="34" charset="0"/>
                        </a:rPr>
                        <a:t>eHistory.17 - Alcohol/Drug Use Indicators</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73888975"/>
                  </a:ext>
                </a:extLst>
              </a:tr>
              <a:tr h="153056">
                <a:tc>
                  <a:txBody>
                    <a:bodyPr/>
                    <a:lstStyle/>
                    <a:p>
                      <a:pPr algn="l" fontAlgn="ctr"/>
                      <a:r>
                        <a:rPr lang="en-US" sz="950" b="1" i="0" u="none" strike="noStrike" dirty="0">
                          <a:solidFill>
                            <a:srgbClr val="000000"/>
                          </a:solidFill>
                          <a:effectLst/>
                          <a:latin typeface="Calibri" panose="020F0502020204030204" pitchFamily="34" charset="0"/>
                        </a:rPr>
                        <a:t>eInjury.07 - Use of Occupant Safety Equipment</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36479573"/>
                  </a:ext>
                </a:extLst>
              </a:tr>
              <a:tr h="153056">
                <a:tc>
                  <a:txBody>
                    <a:bodyPr/>
                    <a:lstStyle/>
                    <a:p>
                      <a:pPr algn="l" fontAlgn="ctr"/>
                      <a:r>
                        <a:rPr lang="en-US" sz="950" b="1" i="0" u="none" strike="noStrike">
                          <a:solidFill>
                            <a:srgbClr val="000000"/>
                          </a:solidFill>
                          <a:effectLst/>
                          <a:latin typeface="Calibri" panose="020F0502020204030204" pitchFamily="34" charset="0"/>
                        </a:rPr>
                        <a:t>eLabs.03 - Laboratory Result Type</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91428542"/>
                  </a:ext>
                </a:extLst>
              </a:tr>
              <a:tr h="153056">
                <a:tc>
                  <a:txBody>
                    <a:bodyPr/>
                    <a:lstStyle/>
                    <a:p>
                      <a:pPr algn="l" fontAlgn="ctr"/>
                      <a:r>
                        <a:rPr lang="en-US" sz="950" b="1" i="0" u="none" strike="noStrike" dirty="0">
                          <a:solidFill>
                            <a:srgbClr val="000000"/>
                          </a:solidFill>
                          <a:effectLst/>
                          <a:latin typeface="Calibri" panose="020F0502020204030204" pitchFamily="34" charset="0"/>
                        </a:rPr>
                        <a:t>eMedications.04 - Medication Administered Route</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25805949"/>
                  </a:ext>
                </a:extLst>
              </a:tr>
              <a:tr h="153056">
                <a:tc>
                  <a:txBody>
                    <a:bodyPr/>
                    <a:lstStyle/>
                    <a:p>
                      <a:pPr algn="l" fontAlgn="ctr"/>
                      <a:r>
                        <a:rPr lang="en-US" sz="950" b="1" i="0" u="none" strike="noStrike" dirty="0">
                          <a:solidFill>
                            <a:srgbClr val="000000"/>
                          </a:solidFill>
                          <a:effectLst/>
                          <a:latin typeface="Calibri" panose="020F0502020204030204" pitchFamily="34" charset="0"/>
                        </a:rPr>
                        <a:t>EMS Care Giver and License Level (Meds, Procedures, Crew)</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9934066"/>
                  </a:ext>
                </a:extLst>
              </a:tr>
              <a:tr h="153056">
                <a:tc>
                  <a:txBody>
                    <a:bodyPr/>
                    <a:lstStyle/>
                    <a:p>
                      <a:pPr algn="l" fontAlgn="ctr"/>
                      <a:r>
                        <a:rPr lang="en-US" sz="950" b="1" i="0" u="none" strike="noStrike">
                          <a:solidFill>
                            <a:srgbClr val="000000"/>
                          </a:solidFill>
                          <a:effectLst/>
                          <a:latin typeface="Calibri" panose="020F0502020204030204" pitchFamily="34" charset="0"/>
                        </a:rPr>
                        <a:t>eOther.07 - Natural, Suspected, Intentional, or Unintentional Disaster</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67848919"/>
                  </a:ext>
                </a:extLst>
              </a:tr>
              <a:tr h="153056">
                <a:tc>
                  <a:txBody>
                    <a:bodyPr/>
                    <a:lstStyle/>
                    <a:p>
                      <a:pPr algn="l" fontAlgn="ctr"/>
                      <a:r>
                        <a:rPr lang="en-US" sz="950" b="1" i="0" u="none" strike="noStrike" dirty="0">
                          <a:solidFill>
                            <a:srgbClr val="000000"/>
                          </a:solidFill>
                          <a:effectLst/>
                          <a:latin typeface="Calibri" panose="020F0502020204030204" pitchFamily="34" charset="0"/>
                        </a:rPr>
                        <a:t>eOutcome.06 - Emergency Department Chief Complaint</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49059148"/>
                  </a:ext>
                </a:extLst>
              </a:tr>
              <a:tr h="153056">
                <a:tc>
                  <a:txBody>
                    <a:bodyPr/>
                    <a:lstStyle/>
                    <a:p>
                      <a:pPr algn="l" fontAlgn="ctr"/>
                      <a:r>
                        <a:rPr lang="en-US" sz="950" b="1" i="0" u="none" strike="noStrike" dirty="0">
                          <a:solidFill>
                            <a:srgbClr val="000000"/>
                          </a:solidFill>
                          <a:effectLst/>
                          <a:latin typeface="Calibri" panose="020F0502020204030204" pitchFamily="34" charset="0"/>
                        </a:rPr>
                        <a:t>eOutcome.07 - First ED Systolic Blood Pressure </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6177407"/>
                  </a:ext>
                </a:extLst>
              </a:tr>
              <a:tr h="153056">
                <a:tc>
                  <a:txBody>
                    <a:bodyPr/>
                    <a:lstStyle/>
                    <a:p>
                      <a:pPr algn="l" fontAlgn="ctr"/>
                      <a:r>
                        <a:rPr lang="en-US" sz="950" b="1" i="0" u="none" strike="noStrike" dirty="0">
                          <a:solidFill>
                            <a:srgbClr val="000000"/>
                          </a:solidFill>
                          <a:effectLst/>
                          <a:latin typeface="Calibri" panose="020F0502020204030204" pitchFamily="34" charset="0"/>
                        </a:rPr>
                        <a:t>eOutcome.08 - Emergency Department Recorded Cause of Injury</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63942985"/>
                  </a:ext>
                </a:extLst>
              </a:tr>
              <a:tr h="153056">
                <a:tc>
                  <a:txBody>
                    <a:bodyPr/>
                    <a:lstStyle/>
                    <a:p>
                      <a:pPr algn="l" fontAlgn="ctr"/>
                      <a:r>
                        <a:rPr lang="en-US" sz="950" b="1" i="0" u="none" strike="noStrike" dirty="0">
                          <a:solidFill>
                            <a:srgbClr val="000000"/>
                          </a:solidFill>
                          <a:effectLst/>
                          <a:latin typeface="Calibri" panose="020F0502020204030204" pitchFamily="34" charset="0"/>
                        </a:rPr>
                        <a:t>ePatient.13 - Gender</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82929917"/>
                  </a:ext>
                </a:extLst>
              </a:tr>
              <a:tr h="153056">
                <a:tc>
                  <a:txBody>
                    <a:bodyPr/>
                    <a:lstStyle/>
                    <a:p>
                      <a:pPr algn="l" fontAlgn="ctr"/>
                      <a:r>
                        <a:rPr lang="en-US" sz="950" b="1" i="0" u="none" strike="noStrike" dirty="0">
                          <a:solidFill>
                            <a:srgbClr val="000000"/>
                          </a:solidFill>
                          <a:effectLst/>
                          <a:latin typeface="Calibri" panose="020F0502020204030204" pitchFamily="34" charset="0"/>
                        </a:rPr>
                        <a:t>ePayment.05 - Healthcare Provider Type Signing Physician Certification Statement</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55619192"/>
                  </a:ext>
                </a:extLst>
              </a:tr>
              <a:tr h="153056">
                <a:tc>
                  <a:txBody>
                    <a:bodyPr/>
                    <a:lstStyle/>
                    <a:p>
                      <a:pPr algn="l" fontAlgn="ctr"/>
                      <a:r>
                        <a:rPr lang="en-US" sz="950" b="1" i="0" u="none" strike="noStrike" dirty="0">
                          <a:solidFill>
                            <a:srgbClr val="000000"/>
                          </a:solidFill>
                          <a:effectLst/>
                          <a:latin typeface="Calibri" panose="020F0502020204030204" pitchFamily="34" charset="0"/>
                        </a:rPr>
                        <a:t>ePayment.42 - Specialty Care Transport Care Provider</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72146869"/>
                  </a:ext>
                </a:extLst>
              </a:tr>
              <a:tr h="153056">
                <a:tc>
                  <a:txBody>
                    <a:bodyPr/>
                    <a:lstStyle/>
                    <a:p>
                      <a:pPr algn="l" fontAlgn="ctr"/>
                      <a:r>
                        <a:rPr lang="en-US" sz="950" b="1" i="0" u="none" strike="noStrike" dirty="0">
                          <a:solidFill>
                            <a:srgbClr val="000000"/>
                          </a:solidFill>
                          <a:effectLst/>
                          <a:latin typeface="Calibri" panose="020F0502020204030204" pitchFamily="34" charset="0"/>
                        </a:rPr>
                        <a:t>eProcedures.13 - Vascular Access Location</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95223478"/>
                  </a:ext>
                </a:extLst>
              </a:tr>
              <a:tr h="153056">
                <a:tc>
                  <a:txBody>
                    <a:bodyPr/>
                    <a:lstStyle/>
                    <a:p>
                      <a:pPr algn="l" fontAlgn="ctr"/>
                      <a:r>
                        <a:rPr lang="en-US" sz="950" b="1" i="0" u="none" strike="noStrike" dirty="0">
                          <a:solidFill>
                            <a:srgbClr val="000000"/>
                          </a:solidFill>
                          <a:effectLst/>
                          <a:latin typeface="Calibri" panose="020F0502020204030204" pitchFamily="34" charset="0"/>
                        </a:rPr>
                        <a:t>eResponse.05 - Type of Service Requested</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13924980"/>
                  </a:ext>
                </a:extLst>
              </a:tr>
              <a:tr h="153056">
                <a:tc>
                  <a:txBody>
                    <a:bodyPr/>
                    <a:lstStyle/>
                    <a:p>
                      <a:pPr algn="l" fontAlgn="ctr"/>
                      <a:r>
                        <a:rPr lang="en-US" sz="950" b="1" i="0" u="none" strike="noStrike" dirty="0">
                          <a:solidFill>
                            <a:srgbClr val="000000"/>
                          </a:solidFill>
                          <a:effectLst/>
                          <a:latin typeface="Calibri" panose="020F0502020204030204" pitchFamily="34" charset="0"/>
                        </a:rPr>
                        <a:t>eResponse.08 - Type of Dispatch Delay</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98923876"/>
                  </a:ext>
                </a:extLst>
              </a:tr>
              <a:tr h="153056">
                <a:tc>
                  <a:txBody>
                    <a:bodyPr/>
                    <a:lstStyle/>
                    <a:p>
                      <a:pPr algn="l" fontAlgn="ctr"/>
                      <a:r>
                        <a:rPr lang="en-US" sz="950" b="1" i="0" u="none" strike="noStrike" dirty="0">
                          <a:solidFill>
                            <a:srgbClr val="000000"/>
                          </a:solidFill>
                          <a:effectLst/>
                          <a:latin typeface="Calibri" panose="020F0502020204030204" pitchFamily="34" charset="0"/>
                        </a:rPr>
                        <a:t>eSituation.13 - Initial Patient Acuity</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74854322"/>
                  </a:ext>
                </a:extLst>
              </a:tr>
              <a:tr h="153056">
                <a:tc>
                  <a:txBody>
                    <a:bodyPr/>
                    <a:lstStyle/>
                    <a:p>
                      <a:pPr algn="l" fontAlgn="ctr"/>
                      <a:r>
                        <a:rPr lang="en-US" sz="950" b="1" i="0" u="none" strike="noStrike" dirty="0">
                          <a:solidFill>
                            <a:srgbClr val="000000"/>
                          </a:solidFill>
                          <a:effectLst/>
                          <a:latin typeface="Calibri" panose="020F0502020204030204" pitchFamily="34" charset="0"/>
                        </a:rPr>
                        <a:t>eVitals.03 - Cardiac Rhythm / Electrocardiography (ECG)</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93141857"/>
                  </a:ext>
                </a:extLst>
              </a:tr>
              <a:tr h="153056">
                <a:tc>
                  <a:txBody>
                    <a:bodyPr/>
                    <a:lstStyle/>
                    <a:p>
                      <a:pPr algn="l" fontAlgn="ctr"/>
                      <a:r>
                        <a:rPr lang="en-US" sz="950" b="1" i="0" u="none" strike="noStrike" dirty="0">
                          <a:solidFill>
                            <a:srgbClr val="000000"/>
                          </a:solidFill>
                          <a:effectLst/>
                          <a:latin typeface="Calibri" panose="020F0502020204030204" pitchFamily="34" charset="0"/>
                        </a:rPr>
                        <a:t>eVitals.04 - ECG Type</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99010275"/>
                  </a:ext>
                </a:extLst>
              </a:tr>
              <a:tr h="153056">
                <a:tc>
                  <a:txBody>
                    <a:bodyPr/>
                    <a:lstStyle/>
                    <a:p>
                      <a:pPr algn="l" fontAlgn="ctr"/>
                      <a:r>
                        <a:rPr lang="fr-FR" sz="950" b="1" i="0" u="none" strike="noStrike" dirty="0">
                          <a:solidFill>
                            <a:srgbClr val="000000"/>
                          </a:solidFill>
                          <a:effectLst/>
                          <a:latin typeface="Calibri" panose="020F0502020204030204" pitchFamily="34" charset="0"/>
                        </a:rPr>
                        <a:t>eVitals.16 - End Tidal </a:t>
                      </a:r>
                      <a:r>
                        <a:rPr lang="fr-FR" sz="950" b="1" i="0" u="none" strike="noStrike" dirty="0" err="1">
                          <a:solidFill>
                            <a:srgbClr val="000000"/>
                          </a:solidFill>
                          <a:effectLst/>
                          <a:latin typeface="Calibri" panose="020F0502020204030204" pitchFamily="34" charset="0"/>
                        </a:rPr>
                        <a:t>Carbon</a:t>
                      </a:r>
                      <a:r>
                        <a:rPr lang="fr-FR" sz="950" b="1" i="0" u="none" strike="noStrike" dirty="0">
                          <a:solidFill>
                            <a:srgbClr val="000000"/>
                          </a:solidFill>
                          <a:effectLst/>
                          <a:latin typeface="Calibri" panose="020F0502020204030204" pitchFamily="34" charset="0"/>
                        </a:rPr>
                        <a:t> </a:t>
                      </a:r>
                      <a:r>
                        <a:rPr lang="fr-FR" sz="950" b="1" i="0" u="none" strike="noStrike" dirty="0" err="1">
                          <a:solidFill>
                            <a:srgbClr val="000000"/>
                          </a:solidFill>
                          <a:effectLst/>
                          <a:latin typeface="Calibri" panose="020F0502020204030204" pitchFamily="34" charset="0"/>
                        </a:rPr>
                        <a:t>Dioxide</a:t>
                      </a:r>
                      <a:r>
                        <a:rPr lang="fr-FR" sz="950" b="1" i="0" u="none" strike="noStrike" dirty="0">
                          <a:solidFill>
                            <a:srgbClr val="000000"/>
                          </a:solidFill>
                          <a:effectLst/>
                          <a:latin typeface="Calibri" panose="020F0502020204030204" pitchFamily="34" charset="0"/>
                        </a:rPr>
                        <a:t> (ETCO2)</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09875617"/>
                  </a:ext>
                </a:extLst>
              </a:tr>
              <a:tr h="153056">
                <a:tc>
                  <a:txBody>
                    <a:bodyPr/>
                    <a:lstStyle/>
                    <a:p>
                      <a:pPr algn="l" fontAlgn="ctr"/>
                      <a:r>
                        <a:rPr lang="en-US" sz="950" b="1" i="0" u="none" strike="noStrike" dirty="0">
                          <a:solidFill>
                            <a:srgbClr val="000000"/>
                          </a:solidFill>
                          <a:effectLst/>
                          <a:latin typeface="Calibri" panose="020F0502020204030204" pitchFamily="34" charset="0"/>
                        </a:rPr>
                        <a:t>eVitals.30 - Stroke Scale Type</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86009147"/>
                  </a:ext>
                </a:extLst>
              </a:tr>
            </a:tbl>
          </a:graphicData>
        </a:graphic>
      </p:graphicFrame>
    </p:spTree>
    <p:extLst>
      <p:ext uri="{BB962C8B-B14F-4D97-AF65-F5344CB8AC3E}">
        <p14:creationId xmlns:p14="http://schemas.microsoft.com/office/powerpoint/2010/main" val="3942587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992" y="609600"/>
            <a:ext cx="8229600" cy="1905000"/>
          </a:xfrm>
        </p:spPr>
        <p:txBody>
          <a:bodyPr>
            <a:normAutofit/>
          </a:bodyPr>
          <a:lstStyle/>
          <a:p>
            <a:r>
              <a:rPr lang="en-US" sz="4000" b="1" dirty="0">
                <a:solidFill>
                  <a:srgbClr val="C00000"/>
                </a:solidFill>
                <a:effectLst>
                  <a:outerShdw blurRad="38100" dist="38100" dir="2700000" algn="tl">
                    <a:srgbClr val="000000">
                      <a:alpha val="43137"/>
                    </a:srgbClr>
                  </a:outerShdw>
                </a:effectLst>
                <a:latin typeface="+mn-lt"/>
                <a:ea typeface="+mn-ea"/>
                <a:cs typeface="+mn-cs"/>
              </a:rPr>
              <a:t>Something Besides eDisposition.12 is changing in NEMSIS V3.5?</a:t>
            </a:r>
            <a:br>
              <a:rPr lang="en-US" b="1" dirty="0"/>
            </a:br>
            <a:r>
              <a:rPr lang="en-US" sz="3600" dirty="0">
                <a:effectLst>
                  <a:outerShdw blurRad="38100" dist="38100" dir="2700000" algn="tl">
                    <a:srgbClr val="000000">
                      <a:alpha val="43137"/>
                    </a:srgbClr>
                  </a:outerShdw>
                </a:effectLst>
                <a:latin typeface="+mn-lt"/>
                <a:ea typeface="+mn-ea"/>
                <a:cs typeface="+mn-cs"/>
              </a:rPr>
              <a:t>Why yes it is…!</a:t>
            </a:r>
          </a:p>
        </p:txBody>
      </p:sp>
      <p:sp>
        <p:nvSpPr>
          <p:cNvPr id="3" name="Content Placeholder 2"/>
          <p:cNvSpPr>
            <a:spLocks noGrp="1"/>
          </p:cNvSpPr>
          <p:nvPr>
            <p:ph idx="1"/>
          </p:nvPr>
        </p:nvSpPr>
        <p:spPr>
          <a:xfrm>
            <a:off x="313592" y="2949575"/>
            <a:ext cx="8534400" cy="2971799"/>
          </a:xfrm>
        </p:spPr>
        <p:txBody>
          <a:bodyPr>
            <a:noAutofit/>
          </a:bodyPr>
          <a:lstStyle/>
          <a:p>
            <a:pPr>
              <a:spcBef>
                <a:spcPts val="450"/>
              </a:spcBef>
              <a:spcAft>
                <a:spcPts val="450"/>
              </a:spcAft>
            </a:pPr>
            <a:r>
              <a:rPr lang="en-US" sz="2400" dirty="0"/>
              <a:t>NEMSIS V3.5 has some big changes and the stakeholder talk at pretty much any level is focused solely on eDisposition.12 Incident/Patient disposition </a:t>
            </a:r>
            <a:r>
              <a:rPr lang="en-US" sz="1400" dirty="0"/>
              <a:t>(and use of the UUID, which won’t be discussed here)</a:t>
            </a:r>
          </a:p>
          <a:p>
            <a:pPr marL="0" indent="0">
              <a:spcBef>
                <a:spcPts val="450"/>
              </a:spcBef>
              <a:spcAft>
                <a:spcPts val="450"/>
              </a:spcAft>
              <a:buNone/>
            </a:pPr>
            <a:endParaRPr lang="en-US" sz="1400" dirty="0"/>
          </a:p>
          <a:p>
            <a:pPr>
              <a:spcBef>
                <a:spcPts val="450"/>
              </a:spcBef>
              <a:spcAft>
                <a:spcPts val="450"/>
              </a:spcAft>
            </a:pPr>
            <a:r>
              <a:rPr lang="en-US" sz="2400" dirty="0"/>
              <a:t>However, </a:t>
            </a:r>
            <a:r>
              <a:rPr lang="en-US" sz="2400" i="1" u="sng" dirty="0">
                <a:solidFill>
                  <a:srgbClr val="C00000"/>
                </a:solidFill>
                <a:effectLst>
                  <a:outerShdw blurRad="38100" dist="38100" dir="2700000" algn="tl">
                    <a:srgbClr val="000000">
                      <a:alpha val="43137"/>
                    </a:srgbClr>
                  </a:outerShdw>
                </a:effectLst>
              </a:rPr>
              <a:t>the scope and vision of the changes was much broader than just the disposition updates.</a:t>
            </a:r>
          </a:p>
        </p:txBody>
      </p:sp>
      <p:sp>
        <p:nvSpPr>
          <p:cNvPr id="4" name="Slide Number Placeholder 3"/>
          <p:cNvSpPr>
            <a:spLocks noGrp="1"/>
          </p:cNvSpPr>
          <p:nvPr>
            <p:ph type="sldNum" sz="quarter" idx="12"/>
          </p:nvPr>
        </p:nvSpPr>
        <p:spPr/>
        <p:txBody>
          <a:bodyPr/>
          <a:lstStyle/>
          <a:p>
            <a:r>
              <a:rPr lang="en-US" sz="1600" dirty="0">
                <a:solidFill>
                  <a:schemeClr val="tx1"/>
                </a:solidFill>
              </a:rPr>
              <a:t>3</a:t>
            </a:r>
          </a:p>
        </p:txBody>
      </p:sp>
    </p:spTree>
    <p:extLst>
      <p:ext uri="{BB962C8B-B14F-4D97-AF65-F5344CB8AC3E}">
        <p14:creationId xmlns:p14="http://schemas.microsoft.com/office/powerpoint/2010/main" val="1256304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94" y="452753"/>
            <a:ext cx="8991600" cy="1095375"/>
          </a:xfrm>
        </p:spPr>
        <p:txBody>
          <a:bodyPr>
            <a:normAutofit fontScale="90000"/>
          </a:bodyPr>
          <a:lstStyle/>
          <a:p>
            <a:r>
              <a:rPr lang="en-US" sz="3300" b="1" dirty="0">
                <a:solidFill>
                  <a:srgbClr val="C00000"/>
                </a:solidFill>
                <a:effectLst>
                  <a:outerShdw blurRad="38100" dist="38100" dir="2700000" algn="tl">
                    <a:srgbClr val="000000">
                      <a:alpha val="43137"/>
                    </a:srgbClr>
                  </a:outerShdw>
                </a:effectLst>
              </a:rPr>
              <a:t>Elements with Changes to </a:t>
            </a:r>
            <a:br>
              <a:rPr lang="en-US" sz="3300" b="1" dirty="0">
                <a:solidFill>
                  <a:srgbClr val="C00000"/>
                </a:solidFill>
                <a:effectLst>
                  <a:outerShdw blurRad="38100" dist="38100" dir="2700000" algn="tl">
                    <a:srgbClr val="000000">
                      <a:alpha val="43137"/>
                    </a:srgbClr>
                  </a:outerShdw>
                </a:effectLst>
              </a:rPr>
            </a:br>
            <a:r>
              <a:rPr lang="en-US" sz="3300" b="1" dirty="0">
                <a:solidFill>
                  <a:srgbClr val="C00000"/>
                </a:solidFill>
                <a:effectLst>
                  <a:outerShdw blurRad="38100" dist="38100" dir="2700000" algn="tl">
                    <a:srgbClr val="000000">
                      <a:alpha val="43137"/>
                    </a:srgbClr>
                  </a:outerShdw>
                </a:effectLst>
              </a:rPr>
              <a:t>Element Name, Description, or Recurrence</a:t>
            </a:r>
            <a:br>
              <a:rPr lang="en-US" sz="3300" b="1" dirty="0">
                <a:solidFill>
                  <a:srgbClr val="C00000"/>
                </a:solidFill>
                <a:effectLst>
                  <a:outerShdw blurRad="38100" dist="38100" dir="2700000" algn="tl">
                    <a:srgbClr val="000000">
                      <a:alpha val="43137"/>
                    </a:srgbClr>
                  </a:outerShdw>
                </a:effectLst>
              </a:rPr>
            </a:br>
            <a:r>
              <a:rPr lang="en-US" sz="1600" b="1" dirty="0">
                <a:effectLst>
                  <a:outerShdw blurRad="38100" dist="38100" dir="2700000" algn="tl">
                    <a:srgbClr val="000000">
                      <a:alpha val="43137"/>
                    </a:srgbClr>
                  </a:outerShdw>
                </a:effectLst>
              </a:rPr>
              <a:t>These changes occurred to improve usability or reflect changes in the EMS environment and needs </a:t>
            </a:r>
            <a:endParaRPr lang="en-US" sz="1600" dirty="0"/>
          </a:p>
        </p:txBody>
      </p:sp>
      <p:sp>
        <p:nvSpPr>
          <p:cNvPr id="4" name="Slide Number Placeholder 3"/>
          <p:cNvSpPr>
            <a:spLocks noGrp="1"/>
          </p:cNvSpPr>
          <p:nvPr>
            <p:ph type="sldNum" sz="quarter" idx="12"/>
          </p:nvPr>
        </p:nvSpPr>
        <p:spPr/>
        <p:txBody>
          <a:bodyPr/>
          <a:lstStyle/>
          <a:p>
            <a:fld id="{FB6C2022-6D04-4B1A-993F-29AF65AFFD25}" type="slidenum">
              <a:rPr lang="en-US" sz="1600" smtClean="0">
                <a:solidFill>
                  <a:schemeClr val="tx1"/>
                </a:solidFill>
              </a:rPr>
              <a:t>20</a:t>
            </a:fld>
            <a:endParaRPr lang="en-US" sz="1600" dirty="0">
              <a:solidFill>
                <a:schemeClr val="tx1"/>
              </a:solidFill>
            </a:endParaRPr>
          </a:p>
        </p:txBody>
      </p:sp>
      <p:graphicFrame>
        <p:nvGraphicFramePr>
          <p:cNvPr id="13" name="Table 12"/>
          <p:cNvGraphicFramePr>
            <a:graphicFrameLocks noGrp="1"/>
          </p:cNvGraphicFramePr>
          <p:nvPr>
            <p:extLst>
              <p:ext uri="{D42A27DB-BD31-4B8C-83A1-F6EECF244321}">
                <p14:modId xmlns:p14="http://schemas.microsoft.com/office/powerpoint/2010/main" val="1933219869"/>
              </p:ext>
            </p:extLst>
          </p:nvPr>
        </p:nvGraphicFramePr>
        <p:xfrm>
          <a:off x="2568819" y="1730690"/>
          <a:ext cx="4019550" cy="4814084"/>
        </p:xfrm>
        <a:graphic>
          <a:graphicData uri="http://schemas.openxmlformats.org/drawingml/2006/table">
            <a:tbl>
              <a:tblPr/>
              <a:tblGrid>
                <a:gridCol w="4019550">
                  <a:extLst>
                    <a:ext uri="{9D8B030D-6E8A-4147-A177-3AD203B41FA5}">
                      <a16:colId xmlns:a16="http://schemas.microsoft.com/office/drawing/2014/main" val="2884692449"/>
                    </a:ext>
                  </a:extLst>
                </a:gridCol>
              </a:tblGrid>
              <a:tr h="218822">
                <a:tc>
                  <a:txBody>
                    <a:bodyPr/>
                    <a:lstStyle/>
                    <a:p>
                      <a:pPr algn="l" fontAlgn="b"/>
                      <a:r>
                        <a:rPr lang="en-US" sz="1100" b="1" i="0" u="none" strike="noStrike">
                          <a:solidFill>
                            <a:srgbClr val="000000"/>
                          </a:solidFill>
                          <a:effectLst/>
                          <a:latin typeface="Calibri" panose="020F0502020204030204" pitchFamily="34" charset="0"/>
                        </a:rPr>
                        <a:t>eDisposition.23 - Hospital Capability</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36849733"/>
                  </a:ext>
                </a:extLst>
              </a:tr>
              <a:tr h="218822">
                <a:tc>
                  <a:txBody>
                    <a:bodyPr/>
                    <a:lstStyle/>
                    <a:p>
                      <a:pPr algn="l" fontAlgn="b"/>
                      <a:r>
                        <a:rPr lang="en-US" sz="1100" b="1" i="0" u="none" strike="noStrike">
                          <a:solidFill>
                            <a:srgbClr val="000000"/>
                          </a:solidFill>
                          <a:effectLst/>
                          <a:latin typeface="Calibri" panose="020F0502020204030204" pitchFamily="34" charset="0"/>
                        </a:rPr>
                        <a:t>eInjury.03 - Trauma Triage Criteria (Steps 1 and 2)</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66539504"/>
                  </a:ext>
                </a:extLst>
              </a:tr>
              <a:tr h="218822">
                <a:tc>
                  <a:txBody>
                    <a:bodyPr/>
                    <a:lstStyle/>
                    <a:p>
                      <a:pPr algn="l" fontAlgn="b"/>
                      <a:r>
                        <a:rPr lang="en-US" sz="1100" b="1" i="0" u="none" strike="noStrike">
                          <a:solidFill>
                            <a:srgbClr val="000000"/>
                          </a:solidFill>
                          <a:effectLst/>
                          <a:latin typeface="Calibri" panose="020F0502020204030204" pitchFamily="34" charset="0"/>
                        </a:rPr>
                        <a:t>eInjury.04 - Trauma Triage Criteria (Steps 3 and 4)</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32674247"/>
                  </a:ext>
                </a:extLst>
              </a:tr>
              <a:tr h="218822">
                <a:tc>
                  <a:txBody>
                    <a:bodyPr/>
                    <a:lstStyle/>
                    <a:p>
                      <a:pPr algn="l" fontAlgn="b"/>
                      <a:r>
                        <a:rPr lang="en-US" sz="1100" b="1" i="0" u="none" strike="noStrike">
                          <a:solidFill>
                            <a:srgbClr val="000000"/>
                          </a:solidFill>
                          <a:effectLst/>
                          <a:latin typeface="Calibri" panose="020F0502020204030204" pitchFamily="34" charset="0"/>
                        </a:rPr>
                        <a:t>eMedications.03 - Medication Administered</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65040793"/>
                  </a:ext>
                </a:extLst>
              </a:tr>
              <a:tr h="218822">
                <a:tc>
                  <a:txBody>
                    <a:bodyPr/>
                    <a:lstStyle/>
                    <a:p>
                      <a:pPr algn="l" fontAlgn="b"/>
                      <a:r>
                        <a:rPr lang="en-US" sz="1100" b="1" i="0" u="none" strike="noStrike">
                          <a:solidFill>
                            <a:srgbClr val="000000"/>
                          </a:solidFill>
                          <a:effectLst/>
                          <a:latin typeface="Calibri" panose="020F0502020204030204" pitchFamily="34" charset="0"/>
                        </a:rPr>
                        <a:t>eMedications.05 - Medication Dosage</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92365569"/>
                  </a:ext>
                </a:extLst>
              </a:tr>
              <a:tr h="218822">
                <a:tc>
                  <a:txBody>
                    <a:bodyPr/>
                    <a:lstStyle/>
                    <a:p>
                      <a:pPr algn="l" fontAlgn="b"/>
                      <a:r>
                        <a:rPr lang="en-US" sz="1100" b="1" i="0" u="none" strike="noStrike">
                          <a:solidFill>
                            <a:srgbClr val="000000"/>
                          </a:solidFill>
                          <a:effectLst/>
                          <a:latin typeface="Calibri" panose="020F0502020204030204" pitchFamily="34" charset="0"/>
                        </a:rPr>
                        <a:t>eMedications.06 - Medication Dosage Units</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81808334"/>
                  </a:ext>
                </a:extLst>
              </a:tr>
              <a:tr h="218822">
                <a:tc>
                  <a:txBody>
                    <a:bodyPr/>
                    <a:lstStyle/>
                    <a:p>
                      <a:pPr algn="l" fontAlgn="b"/>
                      <a:r>
                        <a:rPr lang="en-US" sz="1100" b="1" i="0" u="none" strike="noStrike">
                          <a:solidFill>
                            <a:srgbClr val="000000"/>
                          </a:solidFill>
                          <a:effectLst/>
                          <a:latin typeface="Calibri" panose="020F0502020204030204" pitchFamily="34" charset="0"/>
                        </a:rPr>
                        <a:t>eResponse.02 - EMS Agency Name</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7460442"/>
                  </a:ext>
                </a:extLst>
              </a:tr>
              <a:tr h="218822">
                <a:tc>
                  <a:txBody>
                    <a:bodyPr/>
                    <a:lstStyle/>
                    <a:p>
                      <a:pPr algn="l" fontAlgn="b"/>
                      <a:r>
                        <a:rPr lang="en-US" sz="1100" b="1" i="0" u="none" strike="noStrike">
                          <a:solidFill>
                            <a:srgbClr val="000000"/>
                          </a:solidFill>
                          <a:effectLst/>
                          <a:latin typeface="Calibri" panose="020F0502020204030204" pitchFamily="34" charset="0"/>
                        </a:rPr>
                        <a:t>eResponse.07 - Unit Transport and Equipment Capability</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7529110"/>
                  </a:ext>
                </a:extLst>
              </a:tr>
              <a:tr h="218822">
                <a:tc>
                  <a:txBody>
                    <a:bodyPr/>
                    <a:lstStyle/>
                    <a:p>
                      <a:pPr algn="l" fontAlgn="b"/>
                      <a:r>
                        <a:rPr lang="en-US" sz="1100" b="1" i="0" u="none" strike="noStrike" dirty="0">
                          <a:solidFill>
                            <a:srgbClr val="000000"/>
                          </a:solidFill>
                          <a:effectLst/>
                          <a:latin typeface="Calibri" panose="020F0502020204030204" pitchFamily="34" charset="0"/>
                        </a:rPr>
                        <a:t>eResponse.16 - Vehicle Dispatch Location</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58421479"/>
                  </a:ext>
                </a:extLst>
              </a:tr>
              <a:tr h="218822">
                <a:tc>
                  <a:txBody>
                    <a:bodyPr/>
                    <a:lstStyle/>
                    <a:p>
                      <a:pPr algn="l" fontAlgn="b"/>
                      <a:r>
                        <a:rPr lang="en-US" sz="1100" b="1" i="0" u="none" strike="noStrike">
                          <a:solidFill>
                            <a:srgbClr val="000000"/>
                          </a:solidFill>
                          <a:effectLst/>
                          <a:latin typeface="Calibri" panose="020F0502020204030204" pitchFamily="34" charset="0"/>
                        </a:rPr>
                        <a:t>eResponse.23 - Response Mode to Scene</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54591224"/>
                  </a:ext>
                </a:extLst>
              </a:tr>
              <a:tr h="218822">
                <a:tc>
                  <a:txBody>
                    <a:bodyPr/>
                    <a:lstStyle/>
                    <a:p>
                      <a:pPr algn="l" fontAlgn="b"/>
                      <a:r>
                        <a:rPr lang="en-US" sz="1100" b="1" i="0" u="none" strike="noStrike">
                          <a:solidFill>
                            <a:srgbClr val="000000"/>
                          </a:solidFill>
                          <a:effectLst/>
                          <a:latin typeface="Calibri" panose="020F0502020204030204" pitchFamily="34" charset="0"/>
                        </a:rPr>
                        <a:t>eScene.01 - First EMS Unit on Scene</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7198815"/>
                  </a:ext>
                </a:extLst>
              </a:tr>
              <a:tr h="218822">
                <a:tc>
                  <a:txBody>
                    <a:bodyPr/>
                    <a:lstStyle/>
                    <a:p>
                      <a:pPr algn="l" fontAlgn="b"/>
                      <a:r>
                        <a:rPr lang="en-US" sz="1100" b="1" i="0" u="none" strike="noStrike">
                          <a:solidFill>
                            <a:srgbClr val="000000"/>
                          </a:solidFill>
                          <a:effectLst/>
                          <a:latin typeface="Calibri" panose="020F0502020204030204" pitchFamily="34" charset="0"/>
                        </a:rPr>
                        <a:t>eScene.02 - Other EMS or Public Safety Agencies at Scene</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01969488"/>
                  </a:ext>
                </a:extLst>
              </a:tr>
              <a:tr h="218822">
                <a:tc>
                  <a:txBody>
                    <a:bodyPr/>
                    <a:lstStyle/>
                    <a:p>
                      <a:pPr algn="l" fontAlgn="b"/>
                      <a:r>
                        <a:rPr lang="en-US" sz="1100" b="1" i="0" u="none" strike="noStrike">
                          <a:solidFill>
                            <a:srgbClr val="000000"/>
                          </a:solidFill>
                          <a:effectLst/>
                          <a:latin typeface="Calibri" panose="020F0502020204030204" pitchFamily="34" charset="0"/>
                        </a:rPr>
                        <a:t>eScene.03 - Other EMS or Public Safety Agency ID Number</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36317874"/>
                  </a:ext>
                </a:extLst>
              </a:tr>
              <a:tr h="218822">
                <a:tc>
                  <a:txBody>
                    <a:bodyPr/>
                    <a:lstStyle/>
                    <a:p>
                      <a:pPr algn="l" fontAlgn="b"/>
                      <a:r>
                        <a:rPr lang="en-US" sz="1100" b="1" i="0" u="none" strike="noStrike">
                          <a:solidFill>
                            <a:srgbClr val="000000"/>
                          </a:solidFill>
                          <a:effectLst/>
                          <a:latin typeface="Calibri" panose="020F0502020204030204" pitchFamily="34" charset="0"/>
                        </a:rPr>
                        <a:t>eTimes.13 - Unit Back in Service Date/Time</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27800521"/>
                  </a:ext>
                </a:extLst>
              </a:tr>
              <a:tr h="218822">
                <a:tc>
                  <a:txBody>
                    <a:bodyPr/>
                    <a:lstStyle/>
                    <a:p>
                      <a:pPr algn="l" fontAlgn="b"/>
                      <a:r>
                        <a:rPr lang="en-US" sz="1100" b="1" i="0" u="none" strike="noStrike">
                          <a:solidFill>
                            <a:srgbClr val="000000"/>
                          </a:solidFill>
                          <a:effectLst/>
                          <a:latin typeface="Calibri" panose="020F0502020204030204" pitchFamily="34" charset="0"/>
                        </a:rPr>
                        <a:t>eTimes.09 - Unit Left Scene Date/Time</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91295029"/>
                  </a:ext>
                </a:extLst>
              </a:tr>
              <a:tr h="218822">
                <a:tc>
                  <a:txBody>
                    <a:bodyPr/>
                    <a:lstStyle/>
                    <a:p>
                      <a:pPr algn="l" fontAlgn="b"/>
                      <a:r>
                        <a:rPr lang="en-US" sz="1100" b="1" i="0" u="none" strike="noStrike">
                          <a:solidFill>
                            <a:srgbClr val="000000"/>
                          </a:solidFill>
                          <a:effectLst/>
                          <a:latin typeface="Calibri" panose="020F0502020204030204" pitchFamily="34" charset="0"/>
                        </a:rPr>
                        <a:t>eTimes.12 - Destination Patient Transfer of Care Date/Time</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07324527"/>
                  </a:ext>
                </a:extLst>
              </a:tr>
              <a:tr h="218822">
                <a:tc>
                  <a:txBody>
                    <a:bodyPr/>
                    <a:lstStyle/>
                    <a:p>
                      <a:pPr algn="l" fontAlgn="b"/>
                      <a:r>
                        <a:rPr lang="fr-FR" sz="1100" b="1" i="0" u="none" strike="noStrike">
                          <a:solidFill>
                            <a:srgbClr val="000000"/>
                          </a:solidFill>
                          <a:effectLst/>
                          <a:latin typeface="Calibri" panose="020F0502020204030204" pitchFamily="34" charset="0"/>
                        </a:rPr>
                        <a:t>eVitals.16 - End Tidal Carbon Dioxide (ETCO2)</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85580777"/>
                  </a:ext>
                </a:extLst>
              </a:tr>
              <a:tr h="218822">
                <a:tc>
                  <a:txBody>
                    <a:bodyPr/>
                    <a:lstStyle/>
                    <a:p>
                      <a:pPr algn="l" fontAlgn="b"/>
                      <a:r>
                        <a:rPr lang="en-US" sz="1100" b="1" i="0" u="none" strike="noStrike">
                          <a:solidFill>
                            <a:srgbClr val="000000"/>
                          </a:solidFill>
                          <a:effectLst/>
                          <a:latin typeface="Calibri" panose="020F0502020204030204" pitchFamily="34" charset="0"/>
                        </a:rPr>
                        <a:t>eVitals.18 - Blood Glucose Level</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54962161"/>
                  </a:ext>
                </a:extLst>
              </a:tr>
              <a:tr h="218822">
                <a:tc>
                  <a:txBody>
                    <a:bodyPr/>
                    <a:lstStyle/>
                    <a:p>
                      <a:pPr algn="l" fontAlgn="b"/>
                      <a:r>
                        <a:rPr lang="en-US" sz="1100" b="1" i="0" u="none" strike="noStrike">
                          <a:solidFill>
                            <a:srgbClr val="000000"/>
                          </a:solidFill>
                          <a:effectLst/>
                          <a:latin typeface="Calibri" panose="020F0502020204030204" pitchFamily="34" charset="0"/>
                        </a:rPr>
                        <a:t>eVitals.19 - Glasgow Coma Score-Eye</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59044822"/>
                  </a:ext>
                </a:extLst>
              </a:tr>
              <a:tr h="218822">
                <a:tc>
                  <a:txBody>
                    <a:bodyPr/>
                    <a:lstStyle/>
                    <a:p>
                      <a:pPr algn="l" fontAlgn="b"/>
                      <a:r>
                        <a:rPr lang="en-US" sz="1100" b="1" i="0" u="none" strike="noStrike">
                          <a:solidFill>
                            <a:srgbClr val="000000"/>
                          </a:solidFill>
                          <a:effectLst/>
                          <a:latin typeface="Calibri" panose="020F0502020204030204" pitchFamily="34" charset="0"/>
                        </a:rPr>
                        <a:t>eVitals.20 - Glasgow Coma Score-Verbal</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90443759"/>
                  </a:ext>
                </a:extLst>
              </a:tr>
              <a:tr h="218822">
                <a:tc>
                  <a:txBody>
                    <a:bodyPr/>
                    <a:lstStyle/>
                    <a:p>
                      <a:pPr algn="l" fontAlgn="b"/>
                      <a:r>
                        <a:rPr lang="en-US" sz="1100" b="1" i="0" u="none" strike="noStrike" dirty="0">
                          <a:solidFill>
                            <a:srgbClr val="000000"/>
                          </a:solidFill>
                          <a:effectLst/>
                          <a:latin typeface="Calibri" panose="020F0502020204030204" pitchFamily="34" charset="0"/>
                        </a:rPr>
                        <a:t>eVitals.21 - Glasgow Coma Score-Motor</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90700797"/>
                  </a:ext>
                </a:extLst>
              </a:tr>
              <a:tr h="218822">
                <a:tc>
                  <a:txBody>
                    <a:bodyPr/>
                    <a:lstStyle/>
                    <a:p>
                      <a:pPr algn="l" fontAlgn="b"/>
                      <a:r>
                        <a:rPr lang="en-US" sz="1100" b="1" i="0" u="none" strike="noStrike" dirty="0">
                          <a:solidFill>
                            <a:srgbClr val="000000"/>
                          </a:solidFill>
                          <a:effectLst/>
                          <a:latin typeface="Calibri" panose="020F0502020204030204" pitchFamily="34" charset="0"/>
                        </a:rPr>
                        <a:t>eVitals.33 - Revised Trauma Score</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92409203"/>
                  </a:ext>
                </a:extLst>
              </a:tr>
            </a:tbl>
          </a:graphicData>
        </a:graphic>
      </p:graphicFrame>
    </p:spTree>
    <p:extLst>
      <p:ext uri="{BB962C8B-B14F-4D97-AF65-F5344CB8AC3E}">
        <p14:creationId xmlns:p14="http://schemas.microsoft.com/office/powerpoint/2010/main" val="30100483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94" y="381000"/>
            <a:ext cx="8991600" cy="1095375"/>
          </a:xfrm>
        </p:spPr>
        <p:txBody>
          <a:bodyPr>
            <a:normAutofit/>
          </a:bodyPr>
          <a:lstStyle/>
          <a:p>
            <a:r>
              <a:rPr lang="en-US" sz="3300" b="1" dirty="0">
                <a:solidFill>
                  <a:srgbClr val="C00000"/>
                </a:solidFill>
                <a:effectLst>
                  <a:outerShdw blurRad="38100" dist="38100" dir="2700000" algn="tl">
                    <a:srgbClr val="000000">
                      <a:alpha val="43137"/>
                    </a:srgbClr>
                  </a:outerShdw>
                </a:effectLst>
              </a:rPr>
              <a:t>New or Removed Elements in V3.5</a:t>
            </a:r>
            <a:br>
              <a:rPr lang="en-US" sz="3300" b="1" dirty="0">
                <a:solidFill>
                  <a:srgbClr val="C00000"/>
                </a:solidFill>
                <a:effectLst>
                  <a:outerShdw blurRad="38100" dist="38100" dir="2700000" algn="tl">
                    <a:srgbClr val="000000">
                      <a:alpha val="43137"/>
                    </a:srgbClr>
                  </a:outerShdw>
                </a:effectLst>
              </a:rPr>
            </a:br>
            <a:r>
              <a:rPr lang="en-US" sz="1600" b="1" dirty="0">
                <a:effectLst>
                  <a:outerShdw blurRad="38100" dist="38100" dir="2700000" algn="tl">
                    <a:srgbClr val="000000">
                      <a:alpha val="43137"/>
                    </a:srgbClr>
                  </a:outerShdw>
                </a:effectLst>
              </a:rPr>
              <a:t>These are Elements that are Completely New or were Permanently Removed and not replaced in V3.5</a:t>
            </a:r>
            <a:endParaRPr lang="en-US" sz="1600" dirty="0"/>
          </a:p>
        </p:txBody>
      </p:sp>
      <p:sp>
        <p:nvSpPr>
          <p:cNvPr id="4" name="Slide Number Placeholder 3"/>
          <p:cNvSpPr>
            <a:spLocks noGrp="1"/>
          </p:cNvSpPr>
          <p:nvPr>
            <p:ph type="sldNum" sz="quarter" idx="12"/>
          </p:nvPr>
        </p:nvSpPr>
        <p:spPr/>
        <p:txBody>
          <a:bodyPr/>
          <a:lstStyle/>
          <a:p>
            <a:fld id="{FB6C2022-6D04-4B1A-993F-29AF65AFFD25}" type="slidenum">
              <a:rPr lang="en-US" sz="1600" smtClean="0">
                <a:solidFill>
                  <a:schemeClr val="tx1"/>
                </a:solidFill>
              </a:rPr>
              <a:t>21</a:t>
            </a:fld>
            <a:endParaRPr lang="en-US" sz="1600" dirty="0">
              <a:solidFill>
                <a:schemeClr val="tx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635696362"/>
              </p:ext>
            </p:extLst>
          </p:nvPr>
        </p:nvGraphicFramePr>
        <p:xfrm>
          <a:off x="1949694" y="1600200"/>
          <a:ext cx="5257800" cy="4876809"/>
        </p:xfrm>
        <a:graphic>
          <a:graphicData uri="http://schemas.openxmlformats.org/drawingml/2006/table">
            <a:tbl>
              <a:tblPr/>
              <a:tblGrid>
                <a:gridCol w="5257800">
                  <a:extLst>
                    <a:ext uri="{9D8B030D-6E8A-4147-A177-3AD203B41FA5}">
                      <a16:colId xmlns:a16="http://schemas.microsoft.com/office/drawing/2014/main" val="803050511"/>
                    </a:ext>
                  </a:extLst>
                </a:gridCol>
              </a:tblGrid>
              <a:tr h="232229">
                <a:tc>
                  <a:txBody>
                    <a:bodyPr/>
                    <a:lstStyle/>
                    <a:p>
                      <a:pPr algn="ctr" fontAlgn="ctr"/>
                      <a:r>
                        <a:rPr lang="en-US" sz="1100" b="1" i="0" u="none" strike="noStrike">
                          <a:solidFill>
                            <a:srgbClr val="000000"/>
                          </a:solidFill>
                          <a:effectLst/>
                          <a:latin typeface="Calibri" panose="020F0502020204030204" pitchFamily="34" charset="0"/>
                        </a:rPr>
                        <a:t>Completely New Elements in V3.5</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588844106"/>
                  </a:ext>
                </a:extLst>
              </a:tr>
              <a:tr h="232229">
                <a:tc>
                  <a:txBody>
                    <a:bodyPr/>
                    <a:lstStyle/>
                    <a:p>
                      <a:pPr algn="l" fontAlgn="b"/>
                      <a:r>
                        <a:rPr lang="en-US" sz="1100" b="0" i="0" u="none" strike="noStrike">
                          <a:solidFill>
                            <a:srgbClr val="000000"/>
                          </a:solidFill>
                          <a:effectLst/>
                          <a:latin typeface="Calibri" panose="020F0502020204030204" pitchFamily="34" charset="0"/>
                        </a:rPr>
                        <a:t>Unique Run Record Identifier "UUID" (Reference the NEMSIS site for detailed explanation)</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36981496"/>
                  </a:ext>
                </a:extLst>
              </a:tr>
              <a:tr h="232229">
                <a:tc>
                  <a:txBody>
                    <a:bodyPr/>
                    <a:lstStyle/>
                    <a:p>
                      <a:pPr algn="l" fontAlgn="b"/>
                      <a:r>
                        <a:rPr lang="en-US" sz="1100" b="0" i="0" u="none" strike="noStrike">
                          <a:solidFill>
                            <a:srgbClr val="000000"/>
                          </a:solidFill>
                          <a:effectLst/>
                          <a:latin typeface="Calibri" panose="020F0502020204030204" pitchFamily="34" charset="0"/>
                        </a:rPr>
                        <a:t>eHistory.20 - Current Medication Frequency</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93872424"/>
                  </a:ext>
                </a:extLst>
              </a:tr>
              <a:tr h="232229">
                <a:tc>
                  <a:txBody>
                    <a:bodyPr/>
                    <a:lstStyle/>
                    <a:p>
                      <a:pPr algn="l" fontAlgn="b"/>
                      <a:r>
                        <a:rPr lang="en-US" sz="1100" b="0" i="0" u="none" strike="noStrike">
                          <a:solidFill>
                            <a:srgbClr val="000000"/>
                          </a:solidFill>
                          <a:effectLst/>
                          <a:latin typeface="Calibri" panose="020F0502020204030204" pitchFamily="34" charset="0"/>
                        </a:rPr>
                        <a:t>eOutcome.19 - Date/Time Emergency Department Procedure Performed</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2226580"/>
                  </a:ext>
                </a:extLst>
              </a:tr>
              <a:tr h="232229">
                <a:tc>
                  <a:txBody>
                    <a:bodyPr/>
                    <a:lstStyle/>
                    <a:p>
                      <a:pPr algn="l" fontAlgn="b"/>
                      <a:r>
                        <a:rPr lang="en-US" sz="1100" b="0" i="0" u="none" strike="noStrike">
                          <a:solidFill>
                            <a:srgbClr val="000000"/>
                          </a:solidFill>
                          <a:effectLst/>
                          <a:latin typeface="Calibri" panose="020F0502020204030204" pitchFamily="34" charset="0"/>
                        </a:rPr>
                        <a:t>eOutcome.20 - Date/Time Hospital Procedure Performed</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50344024"/>
                  </a:ext>
                </a:extLst>
              </a:tr>
              <a:tr h="232229">
                <a:tc>
                  <a:txBody>
                    <a:bodyPr/>
                    <a:lstStyle/>
                    <a:p>
                      <a:pPr algn="l" fontAlgn="b"/>
                      <a:r>
                        <a:rPr lang="en-US" sz="1100" b="0" i="0" u="none" strike="noStrike">
                          <a:solidFill>
                            <a:srgbClr val="000000"/>
                          </a:solidFill>
                          <a:effectLst/>
                          <a:latin typeface="Calibri" panose="020F0502020204030204" pitchFamily="34" charset="0"/>
                        </a:rPr>
                        <a:t>eOutcome.18 - Date/Time of Emergency Department Admission</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52106547"/>
                  </a:ext>
                </a:extLst>
              </a:tr>
              <a:tr h="232229">
                <a:tc>
                  <a:txBody>
                    <a:bodyPr/>
                    <a:lstStyle/>
                    <a:p>
                      <a:pPr algn="l" fontAlgn="b"/>
                      <a:r>
                        <a:rPr lang="en-US" sz="1100" b="0" i="0" u="none" strike="noStrike">
                          <a:solidFill>
                            <a:srgbClr val="000000"/>
                          </a:solidFill>
                          <a:effectLst/>
                          <a:latin typeface="Calibri" panose="020F0502020204030204" pitchFamily="34" charset="0"/>
                        </a:rPr>
                        <a:t>ePatient.22 - Alternate Home Residence</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89507438"/>
                  </a:ext>
                </a:extLst>
              </a:tr>
              <a:tr h="232229">
                <a:tc>
                  <a:txBody>
                    <a:bodyPr/>
                    <a:lstStyle/>
                    <a:p>
                      <a:pPr algn="l" fontAlgn="b"/>
                      <a:r>
                        <a:rPr lang="en-US" sz="1100" b="0" i="0" u="none" strike="noStrike">
                          <a:solidFill>
                            <a:srgbClr val="000000"/>
                          </a:solidFill>
                          <a:effectLst/>
                          <a:latin typeface="Calibri" panose="020F0502020204030204" pitchFamily="34" charset="0"/>
                        </a:rPr>
                        <a:t>ePayment.59 - Insurance Company Phone Number</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68285201"/>
                  </a:ext>
                </a:extLst>
              </a:tr>
              <a:tr h="232229">
                <a:tc>
                  <a:txBody>
                    <a:bodyPr/>
                    <a:lstStyle/>
                    <a:p>
                      <a:pPr algn="l" fontAlgn="b"/>
                      <a:r>
                        <a:rPr lang="en-US" sz="1100" b="0" i="0" u="none" strike="noStrike">
                          <a:solidFill>
                            <a:srgbClr val="000000"/>
                          </a:solidFill>
                          <a:effectLst/>
                          <a:latin typeface="Calibri" panose="020F0502020204030204" pitchFamily="34" charset="0"/>
                        </a:rPr>
                        <a:t>ePayment.60 - Date of Birth of the Insured</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68024978"/>
                  </a:ext>
                </a:extLst>
              </a:tr>
              <a:tr h="232229">
                <a:tc>
                  <a:txBody>
                    <a:bodyPr/>
                    <a:lstStyle/>
                    <a:p>
                      <a:pPr algn="l" fontAlgn="b"/>
                      <a:r>
                        <a:rPr lang="en-US" sz="1100" b="0" i="0" u="none" strike="noStrike">
                          <a:solidFill>
                            <a:srgbClr val="000000"/>
                          </a:solidFill>
                          <a:effectLst/>
                          <a:latin typeface="Calibri" panose="020F0502020204030204" pitchFamily="34" charset="0"/>
                        </a:rPr>
                        <a:t>eResponse.15 - Level of Care of This Unit</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92223931"/>
                  </a:ext>
                </a:extLst>
              </a:tr>
              <a:tr h="232229">
                <a:tc>
                  <a:txBody>
                    <a:bodyPr/>
                    <a:lstStyle/>
                    <a:p>
                      <a:pPr algn="l" fontAlgn="b"/>
                      <a:r>
                        <a:rPr lang="en-US" sz="1100" b="0" i="0" u="none" strike="noStrike">
                          <a:solidFill>
                            <a:srgbClr val="000000"/>
                          </a:solidFill>
                          <a:effectLst/>
                          <a:latin typeface="Calibri" panose="020F0502020204030204" pitchFamily="34" charset="0"/>
                        </a:rPr>
                        <a:t>eScene.24 - First Other EMS or Public Safety Agency at Scene to Provide Patient Care</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85343618"/>
                  </a:ext>
                </a:extLst>
              </a:tr>
              <a:tr h="232229">
                <a:tc>
                  <a:txBody>
                    <a:bodyPr/>
                    <a:lstStyle/>
                    <a:p>
                      <a:pPr algn="l" fontAlgn="b"/>
                      <a:r>
                        <a:rPr lang="en-US" sz="1100" b="0" i="0" u="none" strike="noStrike">
                          <a:solidFill>
                            <a:srgbClr val="000000"/>
                          </a:solidFill>
                          <a:effectLst/>
                          <a:latin typeface="Calibri" panose="020F0502020204030204" pitchFamily="34" charset="0"/>
                        </a:rPr>
                        <a:t>eTimes.17 - Unit Arrived at Staging Area Date/Time</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78708446"/>
                  </a:ext>
                </a:extLst>
              </a:tr>
              <a:tr h="232229">
                <a:tc>
                  <a:txBody>
                    <a:bodyPr/>
                    <a:lstStyle/>
                    <a:p>
                      <a:pPr algn="l" fontAlgn="b"/>
                      <a:r>
                        <a:rPr lang="en-US" sz="1100" b="0" i="0" u="none" strike="noStrike">
                          <a:solidFill>
                            <a:srgbClr val="000000"/>
                          </a:solidFill>
                          <a:effectLst/>
                          <a:latin typeface="Calibri" panose="020F0502020204030204" pitchFamily="34" charset="0"/>
                        </a:rPr>
                        <a:t>eSituation.19 - Justification for Transfer or Encounter</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69109936"/>
                  </a:ext>
                </a:extLst>
              </a:tr>
              <a:tr h="232229">
                <a:tc>
                  <a:txBody>
                    <a:bodyPr/>
                    <a:lstStyle/>
                    <a:p>
                      <a:pPr algn="l" fontAlgn="b"/>
                      <a:r>
                        <a:rPr lang="en-US" sz="1100" b="0" i="0" u="none" strike="noStrike">
                          <a:solidFill>
                            <a:srgbClr val="000000"/>
                          </a:solidFill>
                          <a:effectLst/>
                          <a:latin typeface="Calibri" panose="020F0502020204030204" pitchFamily="34" charset="0"/>
                        </a:rPr>
                        <a:t>eSituation.20 - Reason for Interfacility Transfer/Medical Transport</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02929477"/>
                  </a:ext>
                </a:extLst>
              </a:tr>
              <a:tr h="232229">
                <a:tc>
                  <a:txBody>
                    <a:bodyPr/>
                    <a:lstStyle/>
                    <a:p>
                      <a:pPr algn="l" fontAlgn="b"/>
                      <a:r>
                        <a:rPr lang="en-US" sz="1100" b="0" i="0" u="none" strike="noStrike">
                          <a:solidFill>
                            <a:srgbClr val="000000"/>
                          </a:solidFill>
                          <a:effectLst/>
                          <a:latin typeface="Calibri" panose="020F0502020204030204" pitchFamily="34" charset="0"/>
                        </a:rPr>
                        <a:t>eDisposition.32 - Level of Care Provided per Protocol</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0210886"/>
                  </a:ext>
                </a:extLst>
              </a:tr>
              <a:tr h="232229">
                <a:tc>
                  <a:txBody>
                    <a:bodyPr/>
                    <a:lstStyle/>
                    <a:p>
                      <a:pPr algn="l" fontAlgn="b"/>
                      <a:r>
                        <a:rPr lang="en-US" sz="1100" b="0" i="0" u="none" strike="noStrike">
                          <a:solidFill>
                            <a:srgbClr val="000000"/>
                          </a:solidFill>
                          <a:effectLst/>
                          <a:latin typeface="Calibri" panose="020F0502020204030204" pitchFamily="34" charset="0"/>
                        </a:rPr>
                        <a:t>sConfiguration.02 - EMS Certification Levels Permitted to Perform Each Procedure</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179948"/>
                  </a:ext>
                </a:extLst>
              </a:tr>
              <a:tr h="232229">
                <a:tc>
                  <a:txBody>
                    <a:bodyPr/>
                    <a:lstStyle/>
                    <a:p>
                      <a:pPr algn="l" fontAlgn="b"/>
                      <a:r>
                        <a:rPr lang="en-US" sz="1100" b="0" i="0" u="none" strike="noStrike">
                          <a:solidFill>
                            <a:srgbClr val="000000"/>
                          </a:solidFill>
                          <a:effectLst/>
                          <a:latin typeface="Calibri" panose="020F0502020204030204" pitchFamily="34" charset="0"/>
                        </a:rPr>
                        <a:t>sConfiguration.04 - EMS Certification Levels Permitted to Administer Each</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34559662"/>
                  </a:ext>
                </a:extLst>
              </a:tr>
              <a:tr h="232229">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2972993"/>
                  </a:ext>
                </a:extLst>
              </a:tr>
              <a:tr h="232229">
                <a:tc>
                  <a:txBody>
                    <a:bodyPr/>
                    <a:lstStyle/>
                    <a:p>
                      <a:pPr algn="ctr" fontAlgn="ctr"/>
                      <a:r>
                        <a:rPr lang="en-US" sz="1100" b="1" i="0" u="none" strike="noStrike">
                          <a:solidFill>
                            <a:srgbClr val="000000"/>
                          </a:solidFill>
                          <a:effectLst/>
                          <a:latin typeface="Calibri" panose="020F0502020204030204" pitchFamily="34" charset="0"/>
                        </a:rPr>
                        <a:t>Removed from V3.5 and Not Replaced with New Elements</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767135561"/>
                  </a:ext>
                </a:extLst>
              </a:tr>
              <a:tr h="232229">
                <a:tc>
                  <a:txBody>
                    <a:bodyPr/>
                    <a:lstStyle/>
                    <a:p>
                      <a:pPr algn="l" fontAlgn="b"/>
                      <a:r>
                        <a:rPr lang="en-US" sz="1100" b="0" i="0" u="none" strike="noStrike">
                          <a:solidFill>
                            <a:srgbClr val="000000"/>
                          </a:solidFill>
                          <a:effectLst/>
                          <a:latin typeface="Calibri" panose="020F0502020204030204" pitchFamily="34" charset="0"/>
                        </a:rPr>
                        <a:t>eOutcome.14 - Total ICU Length of Stay</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48506684"/>
                  </a:ext>
                </a:extLst>
              </a:tr>
              <a:tr h="232229">
                <a:tc>
                  <a:txBody>
                    <a:bodyPr/>
                    <a:lstStyle/>
                    <a:p>
                      <a:pPr algn="l" fontAlgn="b"/>
                      <a:r>
                        <a:rPr lang="en-US" sz="1100" b="0" i="0" u="none" strike="noStrike" dirty="0">
                          <a:solidFill>
                            <a:srgbClr val="000000"/>
                          </a:solidFill>
                          <a:effectLst/>
                          <a:latin typeface="Calibri" panose="020F0502020204030204" pitchFamily="34" charset="0"/>
                        </a:rPr>
                        <a:t>eOutcome.15 - Total Ventilator Days</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70006909"/>
                  </a:ext>
                </a:extLst>
              </a:tr>
            </a:tbl>
          </a:graphicData>
        </a:graphic>
      </p:graphicFrame>
    </p:spTree>
    <p:extLst>
      <p:ext uri="{BB962C8B-B14F-4D97-AF65-F5344CB8AC3E}">
        <p14:creationId xmlns:p14="http://schemas.microsoft.com/office/powerpoint/2010/main" val="30209207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 y="442951"/>
            <a:ext cx="8991600" cy="1095375"/>
          </a:xfrm>
        </p:spPr>
        <p:txBody>
          <a:bodyPr>
            <a:normAutofit/>
          </a:bodyPr>
          <a:lstStyle/>
          <a:p>
            <a:r>
              <a:rPr lang="en-US" sz="3300" b="1" dirty="0">
                <a:solidFill>
                  <a:srgbClr val="C00000"/>
                </a:solidFill>
                <a:effectLst>
                  <a:outerShdw blurRad="38100" dist="38100" dir="2700000" algn="tl">
                    <a:srgbClr val="000000">
                      <a:alpha val="43137"/>
                    </a:srgbClr>
                  </a:outerShdw>
                </a:effectLst>
              </a:rPr>
              <a:t>Elements Removed and Replaced in V3.5</a:t>
            </a:r>
            <a:br>
              <a:rPr lang="en-US" sz="3300" b="1" dirty="0">
                <a:solidFill>
                  <a:srgbClr val="C00000"/>
                </a:solidFill>
                <a:effectLst>
                  <a:outerShdw blurRad="38100" dist="38100" dir="2700000" algn="tl">
                    <a:srgbClr val="000000">
                      <a:alpha val="43137"/>
                    </a:srgbClr>
                  </a:outerShdw>
                </a:effectLst>
              </a:rPr>
            </a:br>
            <a:r>
              <a:rPr lang="en-US" sz="1400" b="1" dirty="0"/>
              <a:t>These are Elements that have been removed and replaced with new elements in V3.5 in order to better address the changing needs of the EMS Environment</a:t>
            </a:r>
            <a:endParaRPr lang="en-US" sz="1400" dirty="0"/>
          </a:p>
        </p:txBody>
      </p:sp>
      <p:sp>
        <p:nvSpPr>
          <p:cNvPr id="4" name="Slide Number Placeholder 3"/>
          <p:cNvSpPr>
            <a:spLocks noGrp="1"/>
          </p:cNvSpPr>
          <p:nvPr>
            <p:ph type="sldNum" sz="quarter" idx="12"/>
          </p:nvPr>
        </p:nvSpPr>
        <p:spPr/>
        <p:txBody>
          <a:bodyPr/>
          <a:lstStyle/>
          <a:p>
            <a:fld id="{FB6C2022-6D04-4B1A-993F-29AF65AFFD25}" type="slidenum">
              <a:rPr lang="en-US" sz="1600" smtClean="0">
                <a:solidFill>
                  <a:schemeClr val="tx1"/>
                </a:solidFill>
              </a:rPr>
              <a:t>22</a:t>
            </a:fld>
            <a:endParaRPr lang="en-US" sz="1600" dirty="0">
              <a:solidFill>
                <a:schemeClr val="tx1"/>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454691529"/>
              </p:ext>
            </p:extLst>
          </p:nvPr>
        </p:nvGraphicFramePr>
        <p:xfrm>
          <a:off x="1192125" y="1613292"/>
          <a:ext cx="6759747" cy="4650507"/>
        </p:xfrm>
        <a:graphic>
          <a:graphicData uri="http://schemas.openxmlformats.org/drawingml/2006/table">
            <a:tbl>
              <a:tblPr/>
              <a:tblGrid>
                <a:gridCol w="3228536">
                  <a:extLst>
                    <a:ext uri="{9D8B030D-6E8A-4147-A177-3AD203B41FA5}">
                      <a16:colId xmlns:a16="http://schemas.microsoft.com/office/drawing/2014/main" val="1720505760"/>
                    </a:ext>
                  </a:extLst>
                </a:gridCol>
                <a:gridCol w="3531211">
                  <a:extLst>
                    <a:ext uri="{9D8B030D-6E8A-4147-A177-3AD203B41FA5}">
                      <a16:colId xmlns:a16="http://schemas.microsoft.com/office/drawing/2014/main" val="39426264"/>
                    </a:ext>
                  </a:extLst>
                </a:gridCol>
              </a:tblGrid>
              <a:tr h="179751">
                <a:tc>
                  <a:txBody>
                    <a:bodyPr/>
                    <a:lstStyle/>
                    <a:p>
                      <a:pPr algn="ctr" fontAlgn="ctr"/>
                      <a:r>
                        <a:rPr lang="en-US" sz="1100" b="1" i="0" u="none" strike="noStrike">
                          <a:solidFill>
                            <a:srgbClr val="000000"/>
                          </a:solidFill>
                          <a:effectLst/>
                          <a:latin typeface="Calibri" panose="020F0502020204030204" pitchFamily="34" charset="0"/>
                        </a:rPr>
                        <a:t>Removed in V3.5 and Replaced</a:t>
                      </a:r>
                    </a:p>
                  </a:txBody>
                  <a:tcPr marL="7476" marR="7476" marT="747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100" b="1" i="0" u="none" strike="noStrike">
                          <a:solidFill>
                            <a:srgbClr val="000000"/>
                          </a:solidFill>
                          <a:effectLst/>
                          <a:latin typeface="Calibri" panose="020F0502020204030204" pitchFamily="34" charset="0"/>
                        </a:rPr>
                        <a:t>Replaced with in V3.5</a:t>
                      </a:r>
                    </a:p>
                  </a:txBody>
                  <a:tcPr marL="7476" marR="7476" marT="747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268611883"/>
                  </a:ext>
                </a:extLst>
              </a:tr>
              <a:tr h="179751">
                <a:tc>
                  <a:txBody>
                    <a:bodyPr/>
                    <a:lstStyle/>
                    <a:p>
                      <a:pPr algn="l" fontAlgn="ctr"/>
                      <a:r>
                        <a:rPr lang="en-US" sz="1100" b="0" i="0" u="none" strike="noStrike">
                          <a:solidFill>
                            <a:srgbClr val="000000"/>
                          </a:solidFill>
                          <a:effectLst/>
                          <a:latin typeface="Calibri" panose="020F0502020204030204" pitchFamily="34" charset="0"/>
                        </a:rPr>
                        <a:t>eArrest.05 - CPR Care Provided Prior to EMS Arrival</a:t>
                      </a:r>
                    </a:p>
                  </a:txBody>
                  <a:tcPr marL="67284" marR="7476" marT="747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en-US" sz="1100" b="0" i="0" u="none" strike="noStrike">
                          <a:solidFill>
                            <a:srgbClr val="000000"/>
                          </a:solidFill>
                          <a:effectLst/>
                          <a:latin typeface="Calibri" panose="020F0502020204030204" pitchFamily="34" charset="0"/>
                        </a:rPr>
                        <a:t>eArrest.20 - Who First Initiated CPR</a:t>
                      </a:r>
                    </a:p>
                  </a:txBody>
                  <a:tcPr marL="7476" marR="7476" marT="747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66995728"/>
                  </a:ext>
                </a:extLst>
              </a:tr>
              <a:tr h="179751">
                <a:tc>
                  <a:txBody>
                    <a:bodyPr/>
                    <a:lstStyle/>
                    <a:p>
                      <a:pPr algn="l" fontAlgn="ctr"/>
                      <a:r>
                        <a:rPr lang="en-US" sz="1100" b="0" i="0" u="none" strike="noStrike">
                          <a:solidFill>
                            <a:srgbClr val="000000"/>
                          </a:solidFill>
                          <a:effectLst/>
                          <a:latin typeface="Calibri" panose="020F0502020204030204" pitchFamily="34" charset="0"/>
                        </a:rPr>
                        <a:t>eArrest.06 - Who Provided CPR Prior to EMS Arrival</a:t>
                      </a:r>
                    </a:p>
                  </a:txBody>
                  <a:tcPr marL="67284" marR="7476" marT="747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extLst>
                  <a:ext uri="{0D108BD9-81ED-4DB2-BD59-A6C34878D82A}">
                    <a16:rowId xmlns:a16="http://schemas.microsoft.com/office/drawing/2014/main" val="645893859"/>
                  </a:ext>
                </a:extLst>
              </a:tr>
              <a:tr h="179751">
                <a:tc rowSpan="2">
                  <a:txBody>
                    <a:bodyPr/>
                    <a:lstStyle/>
                    <a:p>
                      <a:pPr algn="ctr" fontAlgn="ctr"/>
                      <a:r>
                        <a:rPr lang="en-US" sz="1100" b="0" i="0" u="none" strike="noStrike">
                          <a:solidFill>
                            <a:srgbClr val="000000"/>
                          </a:solidFill>
                          <a:effectLst/>
                          <a:latin typeface="Calibri" panose="020F0502020204030204" pitchFamily="34" charset="0"/>
                        </a:rPr>
                        <a:t>eArrest.08 - Who Used AED Prior to EMS Arrival</a:t>
                      </a:r>
                    </a:p>
                  </a:txBody>
                  <a:tcPr marL="7476" marR="7476" marT="747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100" b="0" i="0" u="none" strike="noStrike">
                          <a:solidFill>
                            <a:srgbClr val="000000"/>
                          </a:solidFill>
                          <a:effectLst/>
                          <a:latin typeface="Calibri" panose="020F0502020204030204" pitchFamily="34" charset="0"/>
                        </a:rPr>
                        <a:t>eArrest.21 - Who First Applied the AED</a:t>
                      </a:r>
                    </a:p>
                  </a:txBody>
                  <a:tcPr marL="67284" marR="7476" marT="747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47191337"/>
                  </a:ext>
                </a:extLst>
              </a:tr>
              <a:tr h="179751">
                <a:tc vMerge="1">
                  <a:txBody>
                    <a:bodyPr/>
                    <a:lstStyle/>
                    <a:p>
                      <a:endParaRPr lang="en-US"/>
                    </a:p>
                  </a:txBody>
                  <a:tcPr/>
                </a:tc>
                <a:tc>
                  <a:txBody>
                    <a:bodyPr/>
                    <a:lstStyle/>
                    <a:p>
                      <a:pPr algn="l" fontAlgn="ctr"/>
                      <a:r>
                        <a:rPr lang="en-US" sz="1100" b="0" i="0" u="none" strike="noStrike">
                          <a:solidFill>
                            <a:srgbClr val="000000"/>
                          </a:solidFill>
                          <a:effectLst/>
                          <a:latin typeface="Calibri" panose="020F0502020204030204" pitchFamily="34" charset="0"/>
                        </a:rPr>
                        <a:t>eArrest.22 - Who First Defibrillated the Patient</a:t>
                      </a:r>
                    </a:p>
                  </a:txBody>
                  <a:tcPr marL="67284" marR="7476" marT="747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84218509"/>
                  </a:ext>
                </a:extLst>
              </a:tr>
              <a:tr h="179751">
                <a:tc>
                  <a:txBody>
                    <a:bodyPr/>
                    <a:lstStyle/>
                    <a:p>
                      <a:pPr algn="ctr" fontAlgn="ctr"/>
                      <a:r>
                        <a:rPr lang="en-US" sz="1100" b="0" i="0" u="none" strike="noStrike">
                          <a:solidFill>
                            <a:srgbClr val="000000"/>
                          </a:solidFill>
                          <a:effectLst/>
                          <a:latin typeface="Calibri" panose="020F0502020204030204" pitchFamily="34" charset="0"/>
                        </a:rPr>
                        <a:t>(Reactivated from V3.3.4)</a:t>
                      </a:r>
                    </a:p>
                  </a:txBody>
                  <a:tcPr marL="7476" marR="7476" marT="747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100" b="0" i="0" u="none" strike="noStrike">
                          <a:solidFill>
                            <a:srgbClr val="000000"/>
                          </a:solidFill>
                          <a:effectLst/>
                          <a:latin typeface="Calibri" panose="020F0502020204030204" pitchFamily="34" charset="0"/>
                        </a:rPr>
                        <a:t>eArrest.10 - Therapeutic Hypothermia by EMS</a:t>
                      </a:r>
                    </a:p>
                  </a:txBody>
                  <a:tcPr marL="67284" marR="7476" marT="747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47110960"/>
                  </a:ext>
                </a:extLst>
              </a:tr>
              <a:tr h="179751">
                <a:tc rowSpan="4">
                  <a:txBody>
                    <a:bodyPr/>
                    <a:lstStyle/>
                    <a:p>
                      <a:pPr algn="ctr" fontAlgn="ctr"/>
                      <a:r>
                        <a:rPr lang="en-US" sz="1100" b="0" i="0" u="none" strike="noStrike">
                          <a:solidFill>
                            <a:srgbClr val="000000"/>
                          </a:solidFill>
                          <a:effectLst/>
                          <a:latin typeface="Calibri" panose="020F0502020204030204" pitchFamily="34" charset="0"/>
                        </a:rPr>
                        <a:t>eExam.08 - Chest/Lungs Assessment</a:t>
                      </a:r>
                    </a:p>
                  </a:txBody>
                  <a:tcPr marL="7476" marR="7476" marT="747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100" b="0" i="0" u="none" strike="noStrike">
                          <a:solidFill>
                            <a:srgbClr val="000000"/>
                          </a:solidFill>
                          <a:effectLst/>
                          <a:latin typeface="Calibri" panose="020F0502020204030204" pitchFamily="34" charset="0"/>
                        </a:rPr>
                        <a:t>eExam.22 - Lung Assessment Finding Location</a:t>
                      </a:r>
                    </a:p>
                  </a:txBody>
                  <a:tcPr marL="67284" marR="7476" marT="747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13413080"/>
                  </a:ext>
                </a:extLst>
              </a:tr>
              <a:tr h="179751">
                <a:tc vMerge="1">
                  <a:txBody>
                    <a:bodyPr/>
                    <a:lstStyle/>
                    <a:p>
                      <a:endParaRPr lang="en-US"/>
                    </a:p>
                  </a:txBody>
                  <a:tcPr/>
                </a:tc>
                <a:tc>
                  <a:txBody>
                    <a:bodyPr/>
                    <a:lstStyle/>
                    <a:p>
                      <a:pPr algn="l" fontAlgn="ctr"/>
                      <a:r>
                        <a:rPr lang="en-US" sz="1100" b="0" i="0" u="none" strike="noStrike">
                          <a:solidFill>
                            <a:srgbClr val="000000"/>
                          </a:solidFill>
                          <a:effectLst/>
                          <a:latin typeface="Calibri" panose="020F0502020204030204" pitchFamily="34" charset="0"/>
                        </a:rPr>
                        <a:t>eExam.23 - Lung Assessment</a:t>
                      </a:r>
                    </a:p>
                  </a:txBody>
                  <a:tcPr marL="67284" marR="7476" marT="747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66584491"/>
                  </a:ext>
                </a:extLst>
              </a:tr>
              <a:tr h="179751">
                <a:tc vMerge="1">
                  <a:txBody>
                    <a:bodyPr/>
                    <a:lstStyle/>
                    <a:p>
                      <a:endParaRPr lang="en-US"/>
                    </a:p>
                  </a:txBody>
                  <a:tcPr/>
                </a:tc>
                <a:tc>
                  <a:txBody>
                    <a:bodyPr/>
                    <a:lstStyle/>
                    <a:p>
                      <a:pPr algn="l" fontAlgn="ctr"/>
                      <a:r>
                        <a:rPr lang="en-US" sz="1100" b="0" i="0" u="none" strike="noStrike">
                          <a:solidFill>
                            <a:srgbClr val="000000"/>
                          </a:solidFill>
                          <a:effectLst/>
                          <a:latin typeface="Calibri" panose="020F0502020204030204" pitchFamily="34" charset="0"/>
                        </a:rPr>
                        <a:t>eExam.24 - Chest Assessment Finding Location</a:t>
                      </a:r>
                    </a:p>
                  </a:txBody>
                  <a:tcPr marL="67284" marR="7476" marT="747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30918999"/>
                  </a:ext>
                </a:extLst>
              </a:tr>
              <a:tr h="179751">
                <a:tc vMerge="1">
                  <a:txBody>
                    <a:bodyPr/>
                    <a:lstStyle/>
                    <a:p>
                      <a:endParaRPr lang="en-US"/>
                    </a:p>
                  </a:txBody>
                  <a:tcPr/>
                </a:tc>
                <a:tc>
                  <a:txBody>
                    <a:bodyPr/>
                    <a:lstStyle/>
                    <a:p>
                      <a:pPr algn="l" fontAlgn="ctr"/>
                      <a:r>
                        <a:rPr lang="en-US" sz="1100" b="0" i="0" u="none" strike="noStrike">
                          <a:solidFill>
                            <a:srgbClr val="000000"/>
                          </a:solidFill>
                          <a:effectLst/>
                          <a:latin typeface="Calibri" panose="020F0502020204030204" pitchFamily="34" charset="0"/>
                        </a:rPr>
                        <a:t>eExam.25 - Chest Assessment</a:t>
                      </a:r>
                    </a:p>
                  </a:txBody>
                  <a:tcPr marL="67284" marR="7476" marT="747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41661725"/>
                  </a:ext>
                </a:extLst>
              </a:tr>
              <a:tr h="179751">
                <a:tc rowSpan="2">
                  <a:txBody>
                    <a:bodyPr/>
                    <a:lstStyle/>
                    <a:p>
                      <a:pPr algn="ctr" fontAlgn="ctr"/>
                      <a:r>
                        <a:rPr lang="en-US" sz="1100" b="0" i="0" u="none" strike="noStrike">
                          <a:solidFill>
                            <a:srgbClr val="000000"/>
                          </a:solidFill>
                          <a:effectLst/>
                          <a:latin typeface="Calibri" panose="020F0502020204030204" pitchFamily="34" charset="0"/>
                        </a:rPr>
                        <a:t>eResponse.15 - Level of Care of This Unit</a:t>
                      </a:r>
                    </a:p>
                  </a:txBody>
                  <a:tcPr marL="7476" marR="7476" marT="747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100" b="0" i="0" u="none" strike="noStrike">
                          <a:solidFill>
                            <a:srgbClr val="000000"/>
                          </a:solidFill>
                          <a:effectLst/>
                          <a:latin typeface="Calibri" panose="020F0502020204030204" pitchFamily="34" charset="0"/>
                        </a:rPr>
                        <a:t>eResponse.07 - Unit Transport and Equipment Capability</a:t>
                      </a:r>
                    </a:p>
                  </a:txBody>
                  <a:tcPr marL="67284" marR="7476" marT="747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56976665"/>
                  </a:ext>
                </a:extLst>
              </a:tr>
              <a:tr h="179751">
                <a:tc vMerge="1">
                  <a:txBody>
                    <a:bodyPr/>
                    <a:lstStyle/>
                    <a:p>
                      <a:endParaRPr lang="en-US"/>
                    </a:p>
                  </a:txBody>
                  <a:tcPr/>
                </a:tc>
                <a:tc>
                  <a:txBody>
                    <a:bodyPr/>
                    <a:lstStyle/>
                    <a:p>
                      <a:pPr algn="l" fontAlgn="ctr"/>
                      <a:r>
                        <a:rPr lang="en-US" sz="1100" b="0" i="0" u="none" strike="noStrike">
                          <a:solidFill>
                            <a:srgbClr val="000000"/>
                          </a:solidFill>
                          <a:effectLst/>
                          <a:latin typeface="Calibri" panose="020F0502020204030204" pitchFamily="34" charset="0"/>
                        </a:rPr>
                        <a:t>eDisposition.32 - Level of Care Provided per Protocol</a:t>
                      </a:r>
                    </a:p>
                  </a:txBody>
                  <a:tcPr marL="67284" marR="7476" marT="747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54425953"/>
                  </a:ext>
                </a:extLst>
              </a:tr>
              <a:tr h="179751">
                <a:tc rowSpan="5">
                  <a:txBody>
                    <a:bodyPr/>
                    <a:lstStyle/>
                    <a:p>
                      <a:pPr algn="ctr" fontAlgn="ctr"/>
                      <a:r>
                        <a:rPr lang="en-US" sz="1100" b="0" i="0" u="none" strike="noStrike">
                          <a:solidFill>
                            <a:srgbClr val="000000"/>
                          </a:solidFill>
                          <a:effectLst/>
                          <a:latin typeface="Calibri" panose="020F0502020204030204" pitchFamily="34" charset="0"/>
                        </a:rPr>
                        <a:t>eDisposition.12 - Incident/Patient Disposition</a:t>
                      </a:r>
                    </a:p>
                  </a:txBody>
                  <a:tcPr marL="7476" marR="7476" marT="747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eDisposition.27 - Unit Disposition</a:t>
                      </a:r>
                    </a:p>
                  </a:txBody>
                  <a:tcPr marL="67284" marR="7476" marT="747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68260430"/>
                  </a:ext>
                </a:extLst>
              </a:tr>
              <a:tr h="179751">
                <a:tc v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eDisposition.28 - Patient Evaluation/Care</a:t>
                      </a:r>
                    </a:p>
                  </a:txBody>
                  <a:tcPr marL="67284" marR="7476" marT="747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23031840"/>
                  </a:ext>
                </a:extLst>
              </a:tr>
              <a:tr h="179751">
                <a:tc v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eDisposition.29 - Crew Disposition</a:t>
                      </a:r>
                    </a:p>
                  </a:txBody>
                  <a:tcPr marL="67284" marR="7476" marT="747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49121232"/>
                  </a:ext>
                </a:extLst>
              </a:tr>
              <a:tr h="179751">
                <a:tc v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eDisposition.30 - Transport Disposition</a:t>
                      </a:r>
                    </a:p>
                  </a:txBody>
                  <a:tcPr marL="67284" marR="7476" marT="747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78078528"/>
                  </a:ext>
                </a:extLst>
              </a:tr>
              <a:tr h="179751">
                <a:tc v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eDisposition.31 - Reason for Refusal/Release</a:t>
                      </a:r>
                    </a:p>
                  </a:txBody>
                  <a:tcPr marL="67284" marR="7476" marT="747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59901249"/>
                  </a:ext>
                </a:extLst>
              </a:tr>
              <a:tr h="179751">
                <a:tc rowSpan="2">
                  <a:txBody>
                    <a:bodyPr/>
                    <a:lstStyle/>
                    <a:p>
                      <a:pPr algn="ctr" fontAlgn="ctr"/>
                      <a:r>
                        <a:rPr lang="en-US" sz="1100" b="0" i="0" u="none" strike="noStrike">
                          <a:solidFill>
                            <a:srgbClr val="000000"/>
                          </a:solidFill>
                          <a:effectLst/>
                          <a:latin typeface="Calibri" panose="020F0502020204030204" pitchFamily="34" charset="0"/>
                        </a:rPr>
                        <a:t>eResponse.15 - Level of Care of This Unit</a:t>
                      </a:r>
                    </a:p>
                  </a:txBody>
                  <a:tcPr marL="7476" marR="7476" marT="747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eResponse.07 - Unit Transport and Equipment Capability</a:t>
                      </a:r>
                    </a:p>
                  </a:txBody>
                  <a:tcPr marL="67284" marR="7476" marT="747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37224740"/>
                  </a:ext>
                </a:extLst>
              </a:tr>
              <a:tr h="179751">
                <a:tc v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eDisposition.32 - Level of Care Provided per Protocol</a:t>
                      </a:r>
                    </a:p>
                  </a:txBody>
                  <a:tcPr marL="67284" marR="7476" marT="747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30505554"/>
                  </a:ext>
                </a:extLst>
              </a:tr>
              <a:tr h="351829">
                <a:tc>
                  <a:txBody>
                    <a:bodyPr/>
                    <a:lstStyle/>
                    <a:p>
                      <a:pPr algn="l" fontAlgn="b"/>
                      <a:r>
                        <a:rPr lang="en-US" sz="1100" b="0" i="0" u="none" strike="noStrike">
                          <a:solidFill>
                            <a:srgbClr val="000000"/>
                          </a:solidFill>
                          <a:effectLst/>
                          <a:latin typeface="Calibri" panose="020F0502020204030204" pitchFamily="34" charset="0"/>
                        </a:rPr>
                        <a:t>dConfiguration.02 - State Certification/Licensure Levels</a:t>
                      </a:r>
                    </a:p>
                  </a:txBody>
                  <a:tcPr marL="67284" marR="7476" marT="747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sConfiguration.01 - State Certification/Licensure Levels</a:t>
                      </a:r>
                    </a:p>
                  </a:txBody>
                  <a:tcPr marL="67284" marR="7476" marT="747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73306420"/>
                  </a:ext>
                </a:extLst>
              </a:tr>
              <a:tr h="351829">
                <a:tc>
                  <a:txBody>
                    <a:bodyPr/>
                    <a:lstStyle/>
                    <a:p>
                      <a:pPr algn="l" fontAlgn="b"/>
                      <a:r>
                        <a:rPr lang="en-US" sz="1100" b="0" i="0" u="none" strike="noStrike">
                          <a:solidFill>
                            <a:srgbClr val="000000"/>
                          </a:solidFill>
                          <a:effectLst/>
                          <a:latin typeface="Calibri" panose="020F0502020204030204" pitchFamily="34" charset="0"/>
                        </a:rPr>
                        <a:t>dConfiguration.03 - Procedures Permitted by the State</a:t>
                      </a:r>
                    </a:p>
                  </a:txBody>
                  <a:tcPr marL="67284" marR="7476" marT="747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sConfiguration.03 - Procedures Permitted by the State</a:t>
                      </a:r>
                    </a:p>
                  </a:txBody>
                  <a:tcPr marL="67284" marR="7476" marT="747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73481091"/>
                  </a:ext>
                </a:extLst>
              </a:tr>
              <a:tr h="351829">
                <a:tc>
                  <a:txBody>
                    <a:bodyPr/>
                    <a:lstStyle/>
                    <a:p>
                      <a:pPr algn="l" fontAlgn="b"/>
                      <a:r>
                        <a:rPr lang="en-US" sz="1100" b="0" i="0" u="none" strike="noStrike">
                          <a:solidFill>
                            <a:srgbClr val="000000"/>
                          </a:solidFill>
                          <a:effectLst/>
                          <a:latin typeface="Calibri" panose="020F0502020204030204" pitchFamily="34" charset="0"/>
                        </a:rPr>
                        <a:t>dConfiguration.04 - Medications Permitted by the State</a:t>
                      </a:r>
                    </a:p>
                  </a:txBody>
                  <a:tcPr marL="67284" marR="7476" marT="747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sConfiguration.05 - Medications Permitted by the State</a:t>
                      </a:r>
                    </a:p>
                  </a:txBody>
                  <a:tcPr marL="67284" marR="7476" marT="747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54033554"/>
                  </a:ext>
                </a:extLst>
              </a:tr>
              <a:tr h="179751">
                <a:tc>
                  <a:txBody>
                    <a:bodyPr/>
                    <a:lstStyle/>
                    <a:p>
                      <a:pPr algn="l" fontAlgn="b"/>
                      <a:r>
                        <a:rPr lang="en-US" sz="1100" b="0" i="0" u="none" strike="noStrike">
                          <a:solidFill>
                            <a:srgbClr val="000000"/>
                          </a:solidFill>
                          <a:effectLst/>
                          <a:latin typeface="Calibri" panose="020F0502020204030204" pitchFamily="34" charset="0"/>
                        </a:rPr>
                        <a:t>dConfiguration.05 - Protocols Permitted by the State</a:t>
                      </a:r>
                    </a:p>
                  </a:txBody>
                  <a:tcPr marL="67284" marR="7476" marT="747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sConfiguration.06 - Protocols Permitted by the State</a:t>
                      </a:r>
                    </a:p>
                  </a:txBody>
                  <a:tcPr marL="67284" marR="7476" marT="747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29935018"/>
                  </a:ext>
                </a:extLst>
              </a:tr>
            </a:tbl>
          </a:graphicData>
        </a:graphic>
      </p:graphicFrame>
    </p:spTree>
    <p:extLst>
      <p:ext uri="{BB962C8B-B14F-4D97-AF65-F5344CB8AC3E}">
        <p14:creationId xmlns:p14="http://schemas.microsoft.com/office/powerpoint/2010/main" val="1852382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85" y="508695"/>
            <a:ext cx="8991600" cy="838200"/>
          </a:xfrm>
        </p:spPr>
        <p:txBody>
          <a:bodyPr>
            <a:normAutofit/>
          </a:bodyPr>
          <a:lstStyle/>
          <a:p>
            <a:r>
              <a:rPr lang="en-US" sz="3300" b="1" dirty="0">
                <a:solidFill>
                  <a:srgbClr val="C00000"/>
                </a:solidFill>
                <a:effectLst>
                  <a:outerShdw blurRad="38100" dist="38100" dir="2700000" algn="tl">
                    <a:srgbClr val="000000">
                      <a:alpha val="43137"/>
                    </a:srgbClr>
                  </a:outerShdw>
                </a:effectLst>
              </a:rPr>
              <a:t>Changes in Submission Requirements to NEMSIS</a:t>
            </a:r>
            <a:endParaRPr lang="en-US" sz="1600" dirty="0"/>
          </a:p>
        </p:txBody>
      </p:sp>
      <p:sp>
        <p:nvSpPr>
          <p:cNvPr id="4" name="Slide Number Placeholder 3"/>
          <p:cNvSpPr>
            <a:spLocks noGrp="1"/>
          </p:cNvSpPr>
          <p:nvPr>
            <p:ph type="sldNum" sz="quarter" idx="12"/>
          </p:nvPr>
        </p:nvSpPr>
        <p:spPr/>
        <p:txBody>
          <a:bodyPr/>
          <a:lstStyle/>
          <a:p>
            <a:fld id="{FB6C2022-6D04-4B1A-993F-29AF65AFFD25}" type="slidenum">
              <a:rPr lang="en-US" sz="1600" smtClean="0">
                <a:solidFill>
                  <a:schemeClr val="tx1"/>
                </a:solidFill>
              </a:rPr>
              <a:t>23</a:t>
            </a:fld>
            <a:endParaRPr lang="en-US" sz="1600" dirty="0">
              <a:solidFill>
                <a:schemeClr val="tx1"/>
              </a:solidFill>
            </a:endParaRPr>
          </a:p>
        </p:txBody>
      </p:sp>
      <p:sp>
        <p:nvSpPr>
          <p:cNvPr id="5" name="TextBox 4"/>
          <p:cNvSpPr txBox="1"/>
          <p:nvPr/>
        </p:nvSpPr>
        <p:spPr>
          <a:xfrm>
            <a:off x="304800" y="1219200"/>
            <a:ext cx="8361485" cy="1538883"/>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en-US" sz="1400" b="1" dirty="0"/>
              <a:t>These are </a:t>
            </a:r>
            <a:r>
              <a:rPr lang="en-US" sz="1400" b="1" i="1" dirty="0"/>
              <a:t>Existing Elements </a:t>
            </a:r>
            <a:r>
              <a:rPr lang="en-US" sz="1400" b="1" dirty="0"/>
              <a:t>that have been demoted from or promoted to the requirement to be submitted to NEMSIS as part of the national dataset.  </a:t>
            </a:r>
          </a:p>
          <a:p>
            <a:pPr marL="285750" indent="-285750">
              <a:spcBef>
                <a:spcPts val="600"/>
              </a:spcBef>
              <a:buFont typeface="Arial" panose="020B0604020202020204" pitchFamily="34" charset="0"/>
              <a:buChar char="•"/>
            </a:pPr>
            <a:r>
              <a:rPr lang="en-US" sz="1400" b="1" dirty="0"/>
              <a:t>The Elements have not been removed from the dataset and remain useable at the state and local level regardless of their status. </a:t>
            </a:r>
          </a:p>
          <a:p>
            <a:pPr marL="285750" indent="-285750">
              <a:spcBef>
                <a:spcPts val="600"/>
              </a:spcBef>
              <a:buFont typeface="Arial" panose="020B0604020202020204" pitchFamily="34" charset="0"/>
              <a:buChar char="•"/>
            </a:pPr>
            <a:r>
              <a:rPr lang="en-US" sz="1400" b="1" dirty="0"/>
              <a:t>These changes may impact point-of-entry business and Schematron rules and require updates to those rules</a:t>
            </a:r>
            <a:endParaRPr lang="en-US" sz="1400" dirty="0"/>
          </a:p>
        </p:txBody>
      </p:sp>
      <p:graphicFrame>
        <p:nvGraphicFramePr>
          <p:cNvPr id="3" name="Table 2"/>
          <p:cNvGraphicFramePr>
            <a:graphicFrameLocks noGrp="1"/>
          </p:cNvGraphicFramePr>
          <p:nvPr>
            <p:extLst>
              <p:ext uri="{D42A27DB-BD31-4B8C-83A1-F6EECF244321}">
                <p14:modId xmlns:p14="http://schemas.microsoft.com/office/powerpoint/2010/main" val="2139926811"/>
              </p:ext>
            </p:extLst>
          </p:nvPr>
        </p:nvGraphicFramePr>
        <p:xfrm>
          <a:off x="370742" y="3200400"/>
          <a:ext cx="8392258" cy="2447438"/>
        </p:xfrm>
        <a:graphic>
          <a:graphicData uri="http://schemas.openxmlformats.org/drawingml/2006/table">
            <a:tbl>
              <a:tblPr/>
              <a:tblGrid>
                <a:gridCol w="3953365">
                  <a:extLst>
                    <a:ext uri="{9D8B030D-6E8A-4147-A177-3AD203B41FA5}">
                      <a16:colId xmlns:a16="http://schemas.microsoft.com/office/drawing/2014/main" val="2334385336"/>
                    </a:ext>
                  </a:extLst>
                </a:gridCol>
                <a:gridCol w="4438893">
                  <a:extLst>
                    <a:ext uri="{9D8B030D-6E8A-4147-A177-3AD203B41FA5}">
                      <a16:colId xmlns:a16="http://schemas.microsoft.com/office/drawing/2014/main" val="1376013567"/>
                    </a:ext>
                  </a:extLst>
                </a:gridCol>
              </a:tblGrid>
              <a:tr h="167941">
                <a:tc>
                  <a:txBody>
                    <a:bodyPr/>
                    <a:lstStyle/>
                    <a:p>
                      <a:pPr algn="ctr" fontAlgn="ctr"/>
                      <a:r>
                        <a:rPr lang="en-US" sz="1100" b="1" i="0" u="none" strike="noStrike">
                          <a:solidFill>
                            <a:srgbClr val="000000"/>
                          </a:solidFill>
                          <a:effectLst/>
                          <a:latin typeface="Calibri" panose="020F0502020204030204" pitchFamily="34" charset="0"/>
                        </a:rPr>
                        <a:t>Demoted from Requirement for National Data Submission</a:t>
                      </a:r>
                    </a:p>
                  </a:txBody>
                  <a:tcPr marL="7177" marR="7177" marT="7177"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100" b="1" i="0" u="none" strike="noStrike">
                          <a:solidFill>
                            <a:srgbClr val="000000"/>
                          </a:solidFill>
                          <a:effectLst/>
                          <a:latin typeface="Calibri" panose="020F0502020204030204" pitchFamily="34" charset="0"/>
                        </a:rPr>
                        <a:t>Promoted to Requirement for National Data Submission</a:t>
                      </a:r>
                    </a:p>
                  </a:txBody>
                  <a:tcPr marL="7177" marR="7177" marT="7177"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279840562"/>
                  </a:ext>
                </a:extLst>
              </a:tr>
              <a:tr h="167941">
                <a:tc>
                  <a:txBody>
                    <a:bodyPr/>
                    <a:lstStyle/>
                    <a:p>
                      <a:pPr algn="l" fontAlgn="b"/>
                      <a:r>
                        <a:rPr lang="en-US" sz="1100" b="0" i="0" u="none" strike="noStrike">
                          <a:solidFill>
                            <a:srgbClr val="000000"/>
                          </a:solidFill>
                          <a:effectLst/>
                          <a:latin typeface="Calibri" panose="020F0502020204030204" pitchFamily="34" charset="0"/>
                        </a:rPr>
                        <a:t>dAgency.15 - Statistical Calendar Year</a:t>
                      </a:r>
                    </a:p>
                  </a:txBody>
                  <a:tcPr marL="64593" marR="7177" marT="7177"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eMedications.04 - Medication Administered Route</a:t>
                      </a:r>
                    </a:p>
                  </a:txBody>
                  <a:tcPr marL="64593" marR="7177" marT="7177"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10348655"/>
                  </a:ext>
                </a:extLst>
              </a:tr>
              <a:tr h="167941">
                <a:tc>
                  <a:txBody>
                    <a:bodyPr/>
                    <a:lstStyle/>
                    <a:p>
                      <a:pPr algn="l" fontAlgn="b"/>
                      <a:r>
                        <a:rPr lang="en-US" sz="1100" b="0" i="0" u="none" strike="noStrike">
                          <a:solidFill>
                            <a:srgbClr val="000000"/>
                          </a:solidFill>
                          <a:effectLst/>
                          <a:latin typeface="Calibri" panose="020F0502020204030204" pitchFamily="34" charset="0"/>
                        </a:rPr>
                        <a:t>dAgency.16 - Total Primary Service Area Size</a:t>
                      </a:r>
                    </a:p>
                  </a:txBody>
                  <a:tcPr marL="64593" marR="7177" marT="7177"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eOther.06 - The Type of Work-Related Injury, Death or Suspected Exposure</a:t>
                      </a:r>
                    </a:p>
                  </a:txBody>
                  <a:tcPr marL="64593" marR="7177" marT="7177"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82244542"/>
                  </a:ext>
                </a:extLst>
              </a:tr>
              <a:tr h="167941">
                <a:tc>
                  <a:txBody>
                    <a:bodyPr/>
                    <a:lstStyle/>
                    <a:p>
                      <a:pPr algn="l" fontAlgn="b"/>
                      <a:r>
                        <a:rPr lang="en-US" sz="1100" b="0" i="0" u="none" strike="noStrike">
                          <a:solidFill>
                            <a:srgbClr val="000000"/>
                          </a:solidFill>
                          <a:effectLst/>
                          <a:latin typeface="Calibri" panose="020F0502020204030204" pitchFamily="34" charset="0"/>
                        </a:rPr>
                        <a:t>dAgency.17 - Total Service Area Population</a:t>
                      </a:r>
                    </a:p>
                  </a:txBody>
                  <a:tcPr marL="64593" marR="7177" marT="7177"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eOutcome.09 - Emergency Department Procedures</a:t>
                      </a:r>
                    </a:p>
                  </a:txBody>
                  <a:tcPr marL="64593" marR="7177" marT="7177"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45560323"/>
                  </a:ext>
                </a:extLst>
              </a:tr>
              <a:tr h="167941">
                <a:tc>
                  <a:txBody>
                    <a:bodyPr/>
                    <a:lstStyle/>
                    <a:p>
                      <a:pPr algn="l" fontAlgn="b"/>
                      <a:r>
                        <a:rPr lang="en-US" sz="1100" b="0" i="0" u="none" strike="noStrike">
                          <a:solidFill>
                            <a:srgbClr val="000000"/>
                          </a:solidFill>
                          <a:effectLst/>
                          <a:latin typeface="Calibri" panose="020F0502020204030204" pitchFamily="34" charset="0"/>
                        </a:rPr>
                        <a:t>dAgency.18 - 911 EMS Call Center Volume per Year</a:t>
                      </a:r>
                    </a:p>
                  </a:txBody>
                  <a:tcPr marL="64593" marR="7177" marT="7177"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eOutcome.10 - Emergency Department Diagnosis</a:t>
                      </a:r>
                    </a:p>
                  </a:txBody>
                  <a:tcPr marL="64593" marR="7177" marT="7177"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66032535"/>
                  </a:ext>
                </a:extLst>
              </a:tr>
              <a:tr h="167941">
                <a:tc>
                  <a:txBody>
                    <a:bodyPr/>
                    <a:lstStyle/>
                    <a:p>
                      <a:pPr algn="l" fontAlgn="b"/>
                      <a:r>
                        <a:rPr lang="en-US" sz="1100" b="0" i="0" u="none" strike="noStrike">
                          <a:solidFill>
                            <a:srgbClr val="000000"/>
                          </a:solidFill>
                          <a:effectLst/>
                          <a:latin typeface="Calibri" panose="020F0502020204030204" pitchFamily="34" charset="0"/>
                        </a:rPr>
                        <a:t>dAgency.19 - EMS Dispatch Volume per Year</a:t>
                      </a:r>
                    </a:p>
                  </a:txBody>
                  <a:tcPr marL="64593" marR="7177" marT="7177"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eOutcome.11 - Date/Time of Hospital Admission</a:t>
                      </a:r>
                    </a:p>
                  </a:txBody>
                  <a:tcPr marL="64593" marR="7177" marT="7177"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10188520"/>
                  </a:ext>
                </a:extLst>
              </a:tr>
              <a:tr h="167941">
                <a:tc>
                  <a:txBody>
                    <a:bodyPr/>
                    <a:lstStyle/>
                    <a:p>
                      <a:pPr algn="l" fontAlgn="b"/>
                      <a:r>
                        <a:rPr lang="en-US" sz="1100" b="0" i="0" u="none" strike="noStrike">
                          <a:solidFill>
                            <a:srgbClr val="000000"/>
                          </a:solidFill>
                          <a:effectLst/>
                          <a:latin typeface="Calibri" panose="020F0502020204030204" pitchFamily="34" charset="0"/>
                        </a:rPr>
                        <a:t>dAgency.20 - EMS Patient Transport Volume per Year</a:t>
                      </a:r>
                    </a:p>
                  </a:txBody>
                  <a:tcPr marL="64593" marR="7177" marT="7177"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eOutcome.12 - Hospital Procedures</a:t>
                      </a:r>
                    </a:p>
                  </a:txBody>
                  <a:tcPr marL="64593" marR="7177" marT="7177"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62713906"/>
                  </a:ext>
                </a:extLst>
              </a:tr>
              <a:tr h="167941">
                <a:tc>
                  <a:txBody>
                    <a:bodyPr/>
                    <a:lstStyle/>
                    <a:p>
                      <a:pPr algn="l" fontAlgn="b"/>
                      <a:r>
                        <a:rPr lang="en-US" sz="1100" b="0" i="0" u="none" strike="noStrike">
                          <a:solidFill>
                            <a:srgbClr val="000000"/>
                          </a:solidFill>
                          <a:effectLst/>
                          <a:latin typeface="Calibri" panose="020F0502020204030204" pitchFamily="34" charset="0"/>
                        </a:rPr>
                        <a:t>dAgency.21 - EMS Patient Contact Volume per Year</a:t>
                      </a:r>
                    </a:p>
                  </a:txBody>
                  <a:tcPr marL="64593" marR="7177" marT="7177"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eOutcome.13 - Hospital Diagnosis</a:t>
                      </a:r>
                    </a:p>
                  </a:txBody>
                  <a:tcPr marL="64593" marR="7177" marT="7177"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5608540"/>
                  </a:ext>
                </a:extLst>
              </a:tr>
              <a:tr h="167941">
                <a:tc>
                  <a:txBody>
                    <a:bodyPr/>
                    <a:lstStyle/>
                    <a:p>
                      <a:pPr algn="l" fontAlgn="b"/>
                      <a:r>
                        <a:rPr lang="en-US" sz="1100" b="0" i="0" u="none" strike="noStrike">
                          <a:solidFill>
                            <a:srgbClr val="000000"/>
                          </a:solidFill>
                          <a:effectLst/>
                          <a:latin typeface="Calibri" panose="020F0502020204030204" pitchFamily="34" charset="0"/>
                        </a:rPr>
                        <a:t>dAgency.22 - EMS Billable Calls per Year</a:t>
                      </a:r>
                    </a:p>
                  </a:txBody>
                  <a:tcPr marL="64593" marR="7177" marT="7177"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eOutcome.16 - Date/Time of Hospital Discharge</a:t>
                      </a:r>
                    </a:p>
                  </a:txBody>
                  <a:tcPr marL="64593" marR="7177" marT="7177"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33368232"/>
                  </a:ext>
                </a:extLst>
              </a:tr>
              <a:tr h="167941">
                <a:tc>
                  <a:txBody>
                    <a:bodyPr/>
                    <a:lstStyle/>
                    <a:p>
                      <a:pPr algn="l" fontAlgn="b"/>
                      <a:r>
                        <a:rPr lang="en-US" sz="1100" b="0" i="0" u="none" strike="noStrike">
                          <a:solidFill>
                            <a:srgbClr val="000000"/>
                          </a:solidFill>
                          <a:effectLst/>
                          <a:latin typeface="Calibri" panose="020F0502020204030204" pitchFamily="34" charset="0"/>
                        </a:rPr>
                        <a:t>dConfiguration.11</a:t>
                      </a:r>
                    </a:p>
                  </a:txBody>
                  <a:tcPr marL="64593" marR="7177" marT="7177"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eSituation.18 - Date/Time Last Known Well</a:t>
                      </a:r>
                    </a:p>
                  </a:txBody>
                  <a:tcPr marL="64593" marR="7177" marT="7177"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79119521"/>
                  </a:ext>
                </a:extLst>
              </a:tr>
              <a:tr h="167941">
                <a:tc>
                  <a:txBody>
                    <a:bodyPr/>
                    <a:lstStyle/>
                    <a:p>
                      <a:pPr algn="l" fontAlgn="b"/>
                      <a:r>
                        <a:rPr lang="en-US" sz="1100" b="0" i="0" u="none" strike="noStrike">
                          <a:solidFill>
                            <a:srgbClr val="000000"/>
                          </a:solidFill>
                          <a:effectLst/>
                          <a:latin typeface="Calibri" panose="020F0502020204030204" pitchFamily="34" charset="0"/>
                        </a:rPr>
                        <a:t>dConfiguration.15</a:t>
                      </a:r>
                    </a:p>
                  </a:txBody>
                  <a:tcPr marL="64593" marR="7177" marT="7177"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7177" marR="7177" marT="7177" marB="0" anchor="b">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150016866"/>
                  </a:ext>
                </a:extLst>
              </a:tr>
              <a:tr h="167941">
                <a:tc>
                  <a:txBody>
                    <a:bodyPr/>
                    <a:lstStyle/>
                    <a:p>
                      <a:pPr algn="l" fontAlgn="b"/>
                      <a:r>
                        <a:rPr lang="en-US" sz="1100" b="0" i="0" u="none" strike="noStrike">
                          <a:solidFill>
                            <a:srgbClr val="000000"/>
                          </a:solidFill>
                          <a:effectLst/>
                          <a:latin typeface="Calibri" panose="020F0502020204030204" pitchFamily="34" charset="0"/>
                        </a:rPr>
                        <a:t>eOther.05 - Suspected EMS Work Related Exposure, Injury, or Death</a:t>
                      </a:r>
                    </a:p>
                  </a:txBody>
                  <a:tcPr marL="64593" marR="7177" marT="7177"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7177" marR="7177" marT="7177" marB="0" anchor="b">
                    <a:lnL w="190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21925780"/>
                  </a:ext>
                </a:extLst>
              </a:tr>
              <a:tr h="167941">
                <a:tc>
                  <a:txBody>
                    <a:bodyPr/>
                    <a:lstStyle/>
                    <a:p>
                      <a:pPr algn="l" fontAlgn="b"/>
                      <a:r>
                        <a:rPr lang="en-US" sz="1100" b="0" i="0" u="none" strike="noStrike">
                          <a:solidFill>
                            <a:srgbClr val="000000"/>
                          </a:solidFill>
                          <a:effectLst/>
                          <a:latin typeface="Calibri" panose="020F0502020204030204" pitchFamily="34" charset="0"/>
                        </a:rPr>
                        <a:t>eProtocols.02 - Protocol Age Category</a:t>
                      </a:r>
                    </a:p>
                  </a:txBody>
                  <a:tcPr marL="64593" marR="7177" marT="7177"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7177" marR="7177" marT="7177" marB="0" anchor="b">
                    <a:lnL w="190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023649589"/>
                  </a:ext>
                </a:extLst>
              </a:tr>
              <a:tr h="167941">
                <a:tc>
                  <a:txBody>
                    <a:bodyPr/>
                    <a:lstStyle/>
                    <a:p>
                      <a:pPr algn="l" fontAlgn="b"/>
                      <a:r>
                        <a:rPr lang="en-US" sz="1100" b="0" i="0" u="none" strike="noStrike">
                          <a:solidFill>
                            <a:srgbClr val="000000"/>
                          </a:solidFill>
                          <a:effectLst/>
                          <a:latin typeface="Calibri" panose="020F0502020204030204" pitchFamily="34" charset="0"/>
                        </a:rPr>
                        <a:t>eVitals.08 - Method of Blood Pressure Measurement</a:t>
                      </a:r>
                    </a:p>
                  </a:txBody>
                  <a:tcPr marL="64593" marR="7177" marT="7177"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7177" marR="7177" marT="7177" marB="0" anchor="b">
                    <a:lnL w="190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094995497"/>
                  </a:ext>
                </a:extLst>
              </a:tr>
            </a:tbl>
          </a:graphicData>
        </a:graphic>
      </p:graphicFrame>
    </p:spTree>
    <p:extLst>
      <p:ext uri="{BB962C8B-B14F-4D97-AF65-F5344CB8AC3E}">
        <p14:creationId xmlns:p14="http://schemas.microsoft.com/office/powerpoint/2010/main" val="34921149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a:bodyPr>
          <a:lstStyle/>
          <a:p>
            <a:r>
              <a:rPr lang="en-US" sz="4800" b="1" dirty="0">
                <a:solidFill>
                  <a:srgbClr val="C00000"/>
                </a:solidFill>
                <a:effectLst>
                  <a:outerShdw blurRad="38100" dist="38100" dir="2700000" algn="tl">
                    <a:srgbClr val="000000">
                      <a:alpha val="43137"/>
                    </a:srgbClr>
                  </a:outerShdw>
                </a:effectLst>
              </a:rPr>
              <a:t>Questions?</a:t>
            </a:r>
            <a:endParaRPr lang="en-US" sz="4800" dirty="0"/>
          </a:p>
        </p:txBody>
      </p:sp>
      <p:sp>
        <p:nvSpPr>
          <p:cNvPr id="3" name="Content Placeholder 2"/>
          <p:cNvSpPr>
            <a:spLocks noGrp="1"/>
          </p:cNvSpPr>
          <p:nvPr>
            <p:ph idx="1"/>
          </p:nvPr>
        </p:nvSpPr>
        <p:spPr>
          <a:xfrm>
            <a:off x="457200" y="1752600"/>
            <a:ext cx="8229600" cy="4373563"/>
          </a:xfrm>
        </p:spPr>
        <p:txBody>
          <a:bodyPr>
            <a:normAutofit/>
          </a:bodyPr>
          <a:lstStyle/>
          <a:p>
            <a:endParaRPr lang="en-US" dirty="0"/>
          </a:p>
          <a:p>
            <a:pPr marL="0" indent="0" algn="ctr">
              <a:buNone/>
            </a:pPr>
            <a:r>
              <a:rPr lang="en-US" dirty="0"/>
              <a:t>Please address any questions you may have to the NEMSIS Technical Assistance Center or your State EMS Data Management Team</a:t>
            </a:r>
          </a:p>
          <a:p>
            <a:pPr marL="0" indent="0">
              <a:buNone/>
            </a:pPr>
            <a:endParaRPr lang="en-US" dirty="0"/>
          </a:p>
          <a:p>
            <a:pPr marL="0" indent="0">
              <a:buNone/>
            </a:pPr>
            <a:endParaRPr lang="en-US" dirty="0"/>
          </a:p>
          <a:p>
            <a:pPr marL="0" indent="0" algn="ctr">
              <a:buNone/>
            </a:pPr>
            <a:endParaRPr lang="en-US" sz="1200" dirty="0"/>
          </a:p>
          <a:p>
            <a:pPr marL="0" indent="0" algn="ctr">
              <a:buNone/>
            </a:pPr>
            <a:endParaRPr lang="en-US" sz="1200" dirty="0"/>
          </a:p>
          <a:p>
            <a:pPr marL="0" indent="0" algn="ctr">
              <a:buNone/>
            </a:pPr>
            <a:r>
              <a:rPr lang="en-US" sz="1200" dirty="0"/>
              <a:t>This document is intended to be an informative overview of the changes in NEMSIS V3.5. The information contained here may be less specific or a combination of facts used in the interests of summarizing the data for easier reading. Please visit the NEMSIS website at </a:t>
            </a:r>
            <a:r>
              <a:rPr lang="en-US" sz="1200" dirty="0">
                <a:hlinkClick r:id="rId2"/>
              </a:rPr>
              <a:t>www.nemsis.org</a:t>
            </a:r>
            <a:r>
              <a:rPr lang="en-US" sz="1200" dirty="0"/>
              <a:t> for the definitive references, resources and technical specifications for V3.5. CC</a:t>
            </a:r>
          </a:p>
          <a:p>
            <a:pPr marL="0" indent="0">
              <a:buNone/>
            </a:pPr>
            <a:endParaRPr lang="en-US" dirty="0"/>
          </a:p>
        </p:txBody>
      </p:sp>
      <p:sp>
        <p:nvSpPr>
          <p:cNvPr id="4" name="Slide Number Placeholder 3"/>
          <p:cNvSpPr>
            <a:spLocks noGrp="1"/>
          </p:cNvSpPr>
          <p:nvPr>
            <p:ph type="sldNum" sz="quarter" idx="12"/>
          </p:nvPr>
        </p:nvSpPr>
        <p:spPr/>
        <p:txBody>
          <a:bodyPr/>
          <a:lstStyle/>
          <a:p>
            <a:r>
              <a:rPr lang="en-US" sz="1600" dirty="0">
                <a:solidFill>
                  <a:schemeClr val="tx1"/>
                </a:solidFill>
              </a:rPr>
              <a:t> </a:t>
            </a:r>
            <a:fld id="{FB6C2022-6D04-4B1A-993F-29AF65AFFD25}" type="slidenum">
              <a:rPr lang="en-US" sz="1600" smtClean="0">
                <a:solidFill>
                  <a:schemeClr val="tx1"/>
                </a:solidFill>
              </a:rPr>
              <a:t>24</a:t>
            </a:fld>
            <a:endParaRPr lang="en-US" sz="1600" dirty="0">
              <a:solidFill>
                <a:schemeClr val="tx1"/>
              </a:solidFill>
            </a:endParaRPr>
          </a:p>
        </p:txBody>
      </p:sp>
    </p:spTree>
    <p:extLst>
      <p:ext uri="{BB962C8B-B14F-4D97-AF65-F5344CB8AC3E}">
        <p14:creationId xmlns:p14="http://schemas.microsoft.com/office/powerpoint/2010/main" val="4083243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408" y="533400"/>
            <a:ext cx="8238392" cy="1066800"/>
          </a:xfrm>
        </p:spPr>
        <p:txBody>
          <a:bodyPr>
            <a:normAutofit/>
          </a:bodyPr>
          <a:lstStyle/>
          <a:p>
            <a:r>
              <a:rPr lang="en-US" sz="3600" b="1" dirty="0">
                <a:solidFill>
                  <a:srgbClr val="C00000"/>
                </a:solidFill>
                <a:effectLst>
                  <a:outerShdw blurRad="38100" dist="38100" dir="2700000" algn="tl">
                    <a:srgbClr val="000000">
                      <a:alpha val="43137"/>
                    </a:srgbClr>
                  </a:outerShdw>
                </a:effectLst>
                <a:latin typeface="+mn-lt"/>
                <a:ea typeface="+mn-ea"/>
                <a:cs typeface="+mn-cs"/>
              </a:rPr>
              <a:t>What were the goals of the V3.5 Change?</a:t>
            </a:r>
            <a:endParaRPr lang="en-US" sz="3600" b="1" dirty="0">
              <a:effectLst>
                <a:outerShdw blurRad="38100" dist="38100" dir="2700000" algn="tl">
                  <a:srgbClr val="000000">
                    <a:alpha val="43137"/>
                  </a:srgbClr>
                </a:outerShdw>
              </a:effectLst>
              <a:latin typeface="+mn-lt"/>
              <a:ea typeface="+mn-ea"/>
              <a:cs typeface="+mn-cs"/>
            </a:endParaRPr>
          </a:p>
        </p:txBody>
      </p:sp>
      <p:sp>
        <p:nvSpPr>
          <p:cNvPr id="3" name="Content Placeholder 2"/>
          <p:cNvSpPr>
            <a:spLocks noGrp="1"/>
          </p:cNvSpPr>
          <p:nvPr>
            <p:ph idx="1"/>
          </p:nvPr>
        </p:nvSpPr>
        <p:spPr>
          <a:xfrm>
            <a:off x="304800" y="1579995"/>
            <a:ext cx="8534400" cy="5278005"/>
          </a:xfrm>
        </p:spPr>
        <p:txBody>
          <a:bodyPr>
            <a:noAutofit/>
          </a:bodyPr>
          <a:lstStyle/>
          <a:p>
            <a:pPr>
              <a:spcBef>
                <a:spcPts val="450"/>
              </a:spcBef>
              <a:spcAft>
                <a:spcPts val="450"/>
              </a:spcAft>
            </a:pPr>
            <a:r>
              <a:rPr lang="en-US" sz="2000" dirty="0"/>
              <a:t>The primary goal of the V3.5 change was to improve the ability and flexibility to fully describe an EMS event in a away that couldn’t be done in previous NEMSIS dataset versions.</a:t>
            </a:r>
          </a:p>
          <a:p>
            <a:pPr lvl="1">
              <a:spcBef>
                <a:spcPts val="450"/>
              </a:spcBef>
              <a:spcAft>
                <a:spcPts val="450"/>
              </a:spcAft>
            </a:pPr>
            <a:r>
              <a:rPr lang="en-US" sz="1600" dirty="0"/>
              <a:t>States and services needed more cohesive and flexible data to track, analyze and sometimes justify changes in the delivery of EMS care, environment and integration into the broader healthcare system.  </a:t>
            </a:r>
          </a:p>
          <a:p>
            <a:pPr lvl="1">
              <a:spcBef>
                <a:spcPts val="450"/>
              </a:spcBef>
              <a:spcAft>
                <a:spcPts val="450"/>
              </a:spcAft>
            </a:pPr>
            <a:r>
              <a:rPr lang="en-US" sz="1600" dirty="0"/>
              <a:t>Previous versions had limited ability to look at things like interfacility transfer levels, types and patterns, MIH programs, level and type of equipment available compared to the level of care actually provided. This lead to many custom elements and values being created to address these needs. </a:t>
            </a:r>
          </a:p>
          <a:p>
            <a:pPr lvl="1">
              <a:spcBef>
                <a:spcPts val="450"/>
              </a:spcBef>
              <a:spcAft>
                <a:spcPts val="450"/>
              </a:spcAft>
            </a:pPr>
            <a:r>
              <a:rPr lang="en-US" sz="1600" dirty="0"/>
              <a:t>V3.5 was the opportunity to address these challenges and limitations. </a:t>
            </a:r>
          </a:p>
          <a:p>
            <a:pPr>
              <a:spcBef>
                <a:spcPts val="450"/>
              </a:spcBef>
              <a:spcAft>
                <a:spcPts val="450"/>
              </a:spcAft>
            </a:pPr>
            <a:r>
              <a:rPr lang="en-US" sz="2000" dirty="0"/>
              <a:t>Secondary goals included addressing the normal technical updates, addition of values needed, clarification of element names, definitions and updates to requirements generally seen in any version update. </a:t>
            </a:r>
          </a:p>
        </p:txBody>
      </p:sp>
      <p:sp>
        <p:nvSpPr>
          <p:cNvPr id="4" name="Slide Number Placeholder 3"/>
          <p:cNvSpPr>
            <a:spLocks noGrp="1"/>
          </p:cNvSpPr>
          <p:nvPr>
            <p:ph type="sldNum" sz="quarter" idx="12"/>
          </p:nvPr>
        </p:nvSpPr>
        <p:spPr/>
        <p:txBody>
          <a:bodyPr/>
          <a:lstStyle/>
          <a:p>
            <a:r>
              <a:rPr lang="en-US" sz="1600" dirty="0">
                <a:solidFill>
                  <a:schemeClr val="tx1"/>
                </a:solidFill>
              </a:rPr>
              <a:t>3</a:t>
            </a:r>
          </a:p>
        </p:txBody>
      </p:sp>
    </p:spTree>
    <p:extLst>
      <p:ext uri="{BB962C8B-B14F-4D97-AF65-F5344CB8AC3E}">
        <p14:creationId xmlns:p14="http://schemas.microsoft.com/office/powerpoint/2010/main" val="3237700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sz="4900" b="1" dirty="0">
                <a:solidFill>
                  <a:srgbClr val="C00000"/>
                </a:solidFill>
                <a:effectLst>
                  <a:outerShdw blurRad="38100" dist="38100" dir="2700000" algn="tl">
                    <a:srgbClr val="000000">
                      <a:alpha val="43137"/>
                    </a:srgbClr>
                  </a:outerShdw>
                </a:effectLst>
                <a:latin typeface="+mn-lt"/>
                <a:ea typeface="+mn-ea"/>
                <a:cs typeface="+mn-cs"/>
              </a:rPr>
              <a:t>Describing the Whole EMS Event</a:t>
            </a:r>
            <a:br>
              <a:rPr lang="en-US" b="1" dirty="0"/>
            </a:br>
            <a:r>
              <a:rPr lang="en-US" sz="3100" dirty="0">
                <a:effectLst>
                  <a:outerShdw blurRad="38100" dist="38100" dir="2700000" algn="tl">
                    <a:srgbClr val="000000">
                      <a:alpha val="43137"/>
                    </a:srgbClr>
                  </a:outerShdw>
                </a:effectLst>
                <a:latin typeface="+mn-lt"/>
                <a:ea typeface="+mn-ea"/>
                <a:cs typeface="+mn-cs"/>
              </a:rPr>
              <a:t>What do we need to know?</a:t>
            </a:r>
          </a:p>
        </p:txBody>
      </p:sp>
      <p:sp>
        <p:nvSpPr>
          <p:cNvPr id="3" name="Content Placeholder 2"/>
          <p:cNvSpPr>
            <a:spLocks noGrp="1"/>
          </p:cNvSpPr>
          <p:nvPr>
            <p:ph idx="1"/>
          </p:nvPr>
        </p:nvSpPr>
        <p:spPr>
          <a:xfrm>
            <a:off x="304800" y="1752600"/>
            <a:ext cx="8534400" cy="4592205"/>
          </a:xfrm>
        </p:spPr>
        <p:txBody>
          <a:bodyPr>
            <a:noAutofit/>
          </a:bodyPr>
          <a:lstStyle/>
          <a:p>
            <a:pPr>
              <a:spcBef>
                <a:spcPts val="450"/>
              </a:spcBef>
              <a:spcAft>
                <a:spcPts val="450"/>
              </a:spcAft>
              <a:buFont typeface="Wingdings" panose="05000000000000000000" pitchFamily="2" charset="2"/>
              <a:buChar char="ü"/>
            </a:pPr>
            <a:r>
              <a:rPr lang="en-US" sz="2000" dirty="0"/>
              <a:t>What kind of call was it? </a:t>
            </a:r>
            <a:r>
              <a:rPr lang="en-US" sz="1400" dirty="0"/>
              <a:t>(Type of Service Requested) </a:t>
            </a:r>
          </a:p>
          <a:p>
            <a:pPr>
              <a:spcBef>
                <a:spcPts val="450"/>
              </a:spcBef>
              <a:spcAft>
                <a:spcPts val="450"/>
              </a:spcAft>
              <a:buFont typeface="Wingdings" panose="05000000000000000000" pitchFamily="2" charset="2"/>
              <a:buChar char="ü"/>
            </a:pPr>
            <a:r>
              <a:rPr lang="en-US" sz="2000" dirty="0"/>
              <a:t>What type and level of resources responded? </a:t>
            </a:r>
          </a:p>
          <a:p>
            <a:pPr>
              <a:spcBef>
                <a:spcPts val="450"/>
              </a:spcBef>
              <a:spcAft>
                <a:spcPts val="450"/>
              </a:spcAft>
              <a:buFont typeface="Wingdings" panose="05000000000000000000" pitchFamily="2" charset="2"/>
              <a:buChar char="ü"/>
            </a:pPr>
            <a:r>
              <a:rPr lang="en-US" sz="2000" dirty="0"/>
              <a:t>Did the unit get on scene and was there patient contact?</a:t>
            </a:r>
          </a:p>
          <a:p>
            <a:pPr>
              <a:spcBef>
                <a:spcPts val="450"/>
              </a:spcBef>
              <a:spcAft>
                <a:spcPts val="450"/>
              </a:spcAft>
              <a:buFont typeface="Wingdings" panose="05000000000000000000" pitchFamily="2" charset="2"/>
              <a:buChar char="ü"/>
            </a:pPr>
            <a:r>
              <a:rPr lang="en-US" sz="2000" dirty="0"/>
              <a:t>If there was a patient, were they evaluated and treated?</a:t>
            </a:r>
          </a:p>
          <a:p>
            <a:pPr>
              <a:spcBef>
                <a:spcPts val="450"/>
              </a:spcBef>
              <a:spcAft>
                <a:spcPts val="450"/>
              </a:spcAft>
              <a:buFont typeface="Wingdings" panose="05000000000000000000" pitchFamily="2" charset="2"/>
              <a:buChar char="ü"/>
            </a:pPr>
            <a:r>
              <a:rPr lang="en-US" sz="2000" dirty="0"/>
              <a:t>What did the crew do </a:t>
            </a:r>
            <a:r>
              <a:rPr lang="en-US" sz="1400" dirty="0"/>
              <a:t>(e.g. provide care, support services)?</a:t>
            </a:r>
          </a:p>
          <a:p>
            <a:pPr>
              <a:spcBef>
                <a:spcPts val="450"/>
              </a:spcBef>
              <a:spcAft>
                <a:spcPts val="450"/>
              </a:spcAft>
              <a:buFont typeface="Wingdings" panose="05000000000000000000" pitchFamily="2" charset="2"/>
              <a:buChar char="ü"/>
            </a:pPr>
            <a:r>
              <a:rPr lang="en-US" sz="2000" dirty="0"/>
              <a:t>What level of care was actually provided? </a:t>
            </a:r>
          </a:p>
          <a:p>
            <a:pPr>
              <a:spcBef>
                <a:spcPts val="450"/>
              </a:spcBef>
              <a:spcAft>
                <a:spcPts val="450"/>
              </a:spcAft>
              <a:buFont typeface="Wingdings" panose="05000000000000000000" pitchFamily="2" charset="2"/>
              <a:buChar char="ü"/>
            </a:pPr>
            <a:r>
              <a:rPr lang="en-US" sz="2000" dirty="0"/>
              <a:t>How sick was the patient before and after EMS care?</a:t>
            </a:r>
          </a:p>
          <a:p>
            <a:pPr>
              <a:spcBef>
                <a:spcPts val="450"/>
              </a:spcBef>
              <a:spcAft>
                <a:spcPts val="450"/>
              </a:spcAft>
              <a:buFont typeface="Wingdings" panose="05000000000000000000" pitchFamily="2" charset="2"/>
              <a:buChar char="ü"/>
            </a:pPr>
            <a:r>
              <a:rPr lang="en-US" sz="2000" dirty="0"/>
              <a:t>Was the patient transported, by who and what type of destination did they go to? </a:t>
            </a:r>
          </a:p>
          <a:p>
            <a:pPr>
              <a:spcBef>
                <a:spcPts val="450"/>
              </a:spcBef>
              <a:spcAft>
                <a:spcPts val="450"/>
              </a:spcAft>
              <a:buFont typeface="Wingdings" panose="05000000000000000000" pitchFamily="2" charset="2"/>
              <a:buChar char="ü"/>
            </a:pPr>
            <a:r>
              <a:rPr lang="en-US" sz="2000" dirty="0"/>
              <a:t>If a transfer, what was the sending order reason and general type? </a:t>
            </a:r>
            <a:r>
              <a:rPr lang="en-US" sz="1400" dirty="0"/>
              <a:t>(EMS Provider Impressions do not apply for transfers – diagnosis is by the sending medical provider)</a:t>
            </a:r>
          </a:p>
        </p:txBody>
      </p:sp>
      <p:sp>
        <p:nvSpPr>
          <p:cNvPr id="4" name="Slide Number Placeholder 3"/>
          <p:cNvSpPr>
            <a:spLocks noGrp="1"/>
          </p:cNvSpPr>
          <p:nvPr>
            <p:ph type="sldNum" sz="quarter" idx="12"/>
          </p:nvPr>
        </p:nvSpPr>
        <p:spPr/>
        <p:txBody>
          <a:bodyPr/>
          <a:lstStyle/>
          <a:p>
            <a:r>
              <a:rPr lang="en-US" sz="1600" dirty="0">
                <a:solidFill>
                  <a:schemeClr val="tx1"/>
                </a:solidFill>
              </a:rPr>
              <a:t>3</a:t>
            </a:r>
          </a:p>
        </p:txBody>
      </p:sp>
    </p:spTree>
    <p:extLst>
      <p:ext uri="{BB962C8B-B14F-4D97-AF65-F5344CB8AC3E}">
        <p14:creationId xmlns:p14="http://schemas.microsoft.com/office/powerpoint/2010/main" val="250178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sz="4900" b="1" dirty="0">
                <a:solidFill>
                  <a:srgbClr val="C00000"/>
                </a:solidFill>
                <a:effectLst>
                  <a:outerShdw blurRad="38100" dist="38100" dir="2700000" algn="tl">
                    <a:srgbClr val="000000">
                      <a:alpha val="43137"/>
                    </a:srgbClr>
                  </a:outerShdw>
                </a:effectLst>
                <a:latin typeface="+mn-lt"/>
                <a:ea typeface="+mn-ea"/>
                <a:cs typeface="+mn-cs"/>
              </a:rPr>
              <a:t>Describing the Whole EMS Event</a:t>
            </a:r>
            <a:br>
              <a:rPr lang="en-US" b="1" dirty="0"/>
            </a:br>
            <a:r>
              <a:rPr lang="en-US" sz="3100" dirty="0">
                <a:effectLst>
                  <a:outerShdw blurRad="38100" dist="38100" dir="2700000" algn="tl">
                    <a:srgbClr val="000000">
                      <a:alpha val="43137"/>
                    </a:srgbClr>
                  </a:outerShdw>
                </a:effectLst>
                <a:latin typeface="+mn-lt"/>
                <a:ea typeface="+mn-ea"/>
                <a:cs typeface="+mn-cs"/>
              </a:rPr>
              <a:t>What needed improvement from 3.4 (3.3.4, 2.0)?</a:t>
            </a:r>
          </a:p>
        </p:txBody>
      </p:sp>
      <p:sp>
        <p:nvSpPr>
          <p:cNvPr id="3" name="Content Placeholder 2"/>
          <p:cNvSpPr>
            <a:spLocks noGrp="1"/>
          </p:cNvSpPr>
          <p:nvPr>
            <p:ph idx="1"/>
          </p:nvPr>
        </p:nvSpPr>
        <p:spPr>
          <a:xfrm>
            <a:off x="304800" y="1752600"/>
            <a:ext cx="8534400" cy="4876800"/>
          </a:xfrm>
        </p:spPr>
        <p:txBody>
          <a:bodyPr>
            <a:normAutofit/>
          </a:bodyPr>
          <a:lstStyle/>
          <a:p>
            <a:pPr>
              <a:spcBef>
                <a:spcPts val="450"/>
              </a:spcBef>
              <a:spcAft>
                <a:spcPts val="450"/>
              </a:spcAft>
            </a:pPr>
            <a:r>
              <a:rPr lang="en-US" sz="1900" b="1" dirty="0"/>
              <a:t>What kind of call was it? </a:t>
            </a:r>
            <a:r>
              <a:rPr lang="en-US" sz="1400" dirty="0"/>
              <a:t>(Type of Service Requested)</a:t>
            </a:r>
          </a:p>
          <a:p>
            <a:pPr lvl="1">
              <a:spcBef>
                <a:spcPts val="0"/>
              </a:spcBef>
            </a:pPr>
            <a:r>
              <a:rPr lang="en-US" sz="1400" dirty="0"/>
              <a:t>Mostly limited to 911 and both transfer options were confusing, causing inconsistencies in data</a:t>
            </a:r>
          </a:p>
          <a:p>
            <a:pPr lvl="1">
              <a:spcBef>
                <a:spcPts val="0"/>
              </a:spcBef>
            </a:pPr>
            <a:r>
              <a:rPr lang="en-US" sz="1400" dirty="0"/>
              <a:t>There were dispositions that were better identified in other elements</a:t>
            </a:r>
          </a:p>
          <a:p>
            <a:pPr>
              <a:spcBef>
                <a:spcPts val="450"/>
              </a:spcBef>
              <a:spcAft>
                <a:spcPts val="450"/>
              </a:spcAft>
            </a:pPr>
            <a:r>
              <a:rPr lang="en-US" sz="1900" b="1" dirty="0"/>
              <a:t>“Primary Role of Unit” was limited. </a:t>
            </a:r>
            <a:r>
              <a:rPr lang="en-US" sz="1400" dirty="0"/>
              <a:t>Needed to be expanded and incorporate the level of equipment with the responding unit</a:t>
            </a:r>
          </a:p>
          <a:p>
            <a:pPr>
              <a:spcBef>
                <a:spcPts val="450"/>
              </a:spcBef>
              <a:spcAft>
                <a:spcPts val="450"/>
              </a:spcAft>
            </a:pPr>
            <a:r>
              <a:rPr lang="en-US" sz="1900" b="1" dirty="0"/>
              <a:t>Determining level of care actually provided was difficult</a:t>
            </a:r>
            <a:r>
              <a:rPr lang="en-US" sz="1900" dirty="0"/>
              <a:t>, </a:t>
            </a:r>
            <a:r>
              <a:rPr lang="en-US" sz="1400" dirty="0"/>
              <a:t>required looking at several data elements resulting in states or services using custom elements to capture it (Often modifying already complicated eDisposition.12 values)</a:t>
            </a:r>
          </a:p>
          <a:p>
            <a:pPr>
              <a:spcBef>
                <a:spcPts val="450"/>
              </a:spcBef>
              <a:spcAft>
                <a:spcPts val="450"/>
              </a:spcAft>
            </a:pPr>
            <a:r>
              <a:rPr lang="en-US" sz="1900" b="1" dirty="0"/>
              <a:t>Incident/patient disposition collected 3-4 pieces of information in each value </a:t>
            </a:r>
            <a:r>
              <a:rPr lang="en-US" sz="1400" dirty="0"/>
              <a:t>(always a limiting idea), did not address all EMS scenarios, provided no flexibility, and made data mining and business rules more difficult than needed</a:t>
            </a:r>
          </a:p>
          <a:p>
            <a:pPr>
              <a:spcBef>
                <a:spcPts val="450"/>
              </a:spcBef>
              <a:spcAft>
                <a:spcPts val="450"/>
              </a:spcAft>
            </a:pPr>
            <a:r>
              <a:rPr lang="en-US" sz="1900" b="1" dirty="0"/>
              <a:t>Capturing reasons for transfers couldn’t be done </a:t>
            </a:r>
            <a:r>
              <a:rPr lang="en-US" sz="1400" dirty="0"/>
              <a:t>which is important for billing purposes and analyzing transfer volume and levels and referral patterns for systems-of-care</a:t>
            </a:r>
          </a:p>
          <a:p>
            <a:pPr>
              <a:spcBef>
                <a:spcPts val="450"/>
              </a:spcBef>
              <a:spcAft>
                <a:spcPts val="450"/>
              </a:spcAft>
            </a:pPr>
            <a:r>
              <a:rPr lang="en-US" sz="1900" b="1" dirty="0"/>
              <a:t>Type of destination options needed to be expanded</a:t>
            </a:r>
            <a:r>
              <a:rPr lang="en-US" sz="1900" dirty="0"/>
              <a:t> </a:t>
            </a:r>
            <a:r>
              <a:rPr lang="en-US" sz="1400" dirty="0"/>
              <a:t>for changes in EMS operations</a:t>
            </a:r>
          </a:p>
          <a:p>
            <a:pPr>
              <a:spcBef>
                <a:spcPts val="450"/>
              </a:spcBef>
              <a:spcAft>
                <a:spcPts val="450"/>
              </a:spcAft>
            </a:pPr>
            <a:endParaRPr lang="en-US" sz="1800" dirty="0"/>
          </a:p>
          <a:p>
            <a:pPr>
              <a:spcBef>
                <a:spcPts val="450"/>
              </a:spcBef>
              <a:spcAft>
                <a:spcPts val="450"/>
              </a:spcAft>
            </a:pPr>
            <a:endParaRPr lang="en-US" sz="1800" dirty="0"/>
          </a:p>
          <a:p>
            <a:pPr>
              <a:spcBef>
                <a:spcPts val="450"/>
              </a:spcBef>
              <a:spcAft>
                <a:spcPts val="450"/>
              </a:spcAft>
            </a:pPr>
            <a:endParaRPr lang="en-US" sz="1800" dirty="0"/>
          </a:p>
        </p:txBody>
      </p:sp>
      <p:sp>
        <p:nvSpPr>
          <p:cNvPr id="4" name="Slide Number Placeholder 3"/>
          <p:cNvSpPr>
            <a:spLocks noGrp="1"/>
          </p:cNvSpPr>
          <p:nvPr>
            <p:ph type="sldNum" sz="quarter" idx="12"/>
          </p:nvPr>
        </p:nvSpPr>
        <p:spPr/>
        <p:txBody>
          <a:bodyPr/>
          <a:lstStyle/>
          <a:p>
            <a:r>
              <a:rPr lang="en-US" sz="1600" dirty="0">
                <a:solidFill>
                  <a:schemeClr val="tx1"/>
                </a:solidFill>
              </a:rPr>
              <a:t>3</a:t>
            </a:r>
          </a:p>
        </p:txBody>
      </p:sp>
    </p:spTree>
    <p:extLst>
      <p:ext uri="{BB962C8B-B14F-4D97-AF65-F5344CB8AC3E}">
        <p14:creationId xmlns:p14="http://schemas.microsoft.com/office/powerpoint/2010/main" val="778620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9250"/>
            <a:ext cx="8229600" cy="1143000"/>
          </a:xfrm>
        </p:spPr>
        <p:txBody>
          <a:bodyPr>
            <a:normAutofit/>
          </a:bodyPr>
          <a:lstStyle/>
          <a:p>
            <a:r>
              <a:rPr lang="en-US" b="1" dirty="0">
                <a:solidFill>
                  <a:srgbClr val="C00000"/>
                </a:solidFill>
                <a:effectLst>
                  <a:outerShdw blurRad="38100" dist="38100" dir="2700000" algn="tl">
                    <a:srgbClr val="000000">
                      <a:alpha val="43137"/>
                    </a:srgbClr>
                  </a:outerShdw>
                </a:effectLst>
                <a:latin typeface="+mn-lt"/>
                <a:ea typeface="+mn-ea"/>
                <a:cs typeface="+mn-cs"/>
              </a:rPr>
              <a:t>So What Changed?</a:t>
            </a:r>
          </a:p>
        </p:txBody>
      </p:sp>
      <p:sp>
        <p:nvSpPr>
          <p:cNvPr id="3" name="Content Placeholder 2"/>
          <p:cNvSpPr>
            <a:spLocks noGrp="1"/>
          </p:cNvSpPr>
          <p:nvPr>
            <p:ph idx="1"/>
          </p:nvPr>
        </p:nvSpPr>
        <p:spPr>
          <a:xfrm>
            <a:off x="408842" y="1600200"/>
            <a:ext cx="8326315" cy="4419600"/>
          </a:xfrm>
        </p:spPr>
        <p:txBody>
          <a:bodyPr>
            <a:normAutofit lnSpcReduction="10000"/>
          </a:bodyPr>
          <a:lstStyle/>
          <a:p>
            <a:pPr lvl="0">
              <a:spcBef>
                <a:spcPts val="1800"/>
              </a:spcBef>
              <a:spcAft>
                <a:spcPts val="600"/>
              </a:spcAft>
            </a:pPr>
            <a:r>
              <a:rPr lang="en-US" sz="2800" dirty="0"/>
              <a:t>The following slides provide an overview of the element changes made to better describe an EMS event.</a:t>
            </a:r>
            <a:r>
              <a:rPr lang="en-US" sz="1300" dirty="0">
                <a:solidFill>
                  <a:prstClr val="black"/>
                </a:solidFill>
              </a:rPr>
              <a:t> </a:t>
            </a:r>
            <a:endParaRPr lang="en-US" sz="1200" dirty="0">
              <a:solidFill>
                <a:prstClr val="black"/>
              </a:solidFill>
            </a:endParaRPr>
          </a:p>
          <a:p>
            <a:pPr lvl="1">
              <a:spcBef>
                <a:spcPts val="600"/>
              </a:spcBef>
              <a:spcAft>
                <a:spcPts val="600"/>
              </a:spcAft>
            </a:pPr>
            <a:r>
              <a:rPr lang="en-US" sz="2200" dirty="0"/>
              <a:t>They follow the steps outlined previously to describe an EMS event. </a:t>
            </a:r>
          </a:p>
          <a:p>
            <a:pPr lvl="1">
              <a:spcBef>
                <a:spcPts val="600"/>
              </a:spcBef>
              <a:spcAft>
                <a:spcPts val="600"/>
              </a:spcAft>
            </a:pPr>
            <a:r>
              <a:rPr lang="en-US" sz="2200" dirty="0"/>
              <a:t>Note that comparison matches are suggested and may not align with all EMS scenarios</a:t>
            </a:r>
          </a:p>
          <a:p>
            <a:pPr>
              <a:spcBef>
                <a:spcPts val="1800"/>
              </a:spcBef>
              <a:spcAft>
                <a:spcPts val="600"/>
              </a:spcAft>
            </a:pPr>
            <a:r>
              <a:rPr lang="en-US" sz="2800" dirty="0"/>
              <a:t>The slides at the end also provide an overview of changes to other Elements detailed in the NEMSIS change logs.  </a:t>
            </a:r>
            <a:endParaRPr lang="en-US" dirty="0"/>
          </a:p>
        </p:txBody>
      </p:sp>
      <p:sp>
        <p:nvSpPr>
          <p:cNvPr id="4" name="Slide Number Placeholder 3"/>
          <p:cNvSpPr>
            <a:spLocks noGrp="1"/>
          </p:cNvSpPr>
          <p:nvPr>
            <p:ph type="sldNum" sz="quarter" idx="12"/>
          </p:nvPr>
        </p:nvSpPr>
        <p:spPr/>
        <p:txBody>
          <a:bodyPr/>
          <a:lstStyle/>
          <a:p>
            <a:fld id="{FB6C2022-6D04-4B1A-993F-29AF65AFFD25}" type="slidenum">
              <a:rPr lang="en-US" sz="1600" smtClean="0">
                <a:solidFill>
                  <a:schemeClr val="tx1"/>
                </a:solidFill>
              </a:rPr>
              <a:t>6</a:t>
            </a:fld>
            <a:endParaRPr lang="en-US" sz="1600" dirty="0">
              <a:solidFill>
                <a:schemeClr val="tx1"/>
              </a:solidFill>
            </a:endParaRPr>
          </a:p>
        </p:txBody>
      </p:sp>
    </p:spTree>
    <p:extLst>
      <p:ext uri="{BB962C8B-B14F-4D97-AF65-F5344CB8AC3E}">
        <p14:creationId xmlns:p14="http://schemas.microsoft.com/office/powerpoint/2010/main" val="3371708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553200" y="6369635"/>
            <a:ext cx="2133600" cy="338554"/>
          </a:xfrm>
          <a:noFill/>
        </p:spPr>
        <p:txBody>
          <a:bodyPr vert="horz" wrap="square" lIns="91440" tIns="45720" rIns="91440" bIns="45720" rtlCol="0" anchor="ctr">
            <a:spAutoFit/>
          </a:bodyPr>
          <a:lstStyle/>
          <a:p>
            <a:fld id="{FB6C2022-6D04-4B1A-993F-29AF65AFFD25}" type="slidenum">
              <a:rPr lang="en-US" sz="1600">
                <a:solidFill>
                  <a:schemeClr val="tx1"/>
                </a:solidFill>
              </a:rPr>
              <a:pPr/>
              <a:t>7</a:t>
            </a:fld>
            <a:endParaRPr lang="en-US" sz="1600" dirty="0">
              <a:solidFill>
                <a:schemeClr val="tx1"/>
              </a:solidFill>
            </a:endParaRPr>
          </a:p>
        </p:txBody>
      </p:sp>
      <p:sp>
        <p:nvSpPr>
          <p:cNvPr id="7" name="Title 6"/>
          <p:cNvSpPr>
            <a:spLocks noGrp="1"/>
          </p:cNvSpPr>
          <p:nvPr>
            <p:ph type="title"/>
          </p:nvPr>
        </p:nvSpPr>
        <p:spPr>
          <a:xfrm>
            <a:off x="450980" y="284541"/>
            <a:ext cx="8229600" cy="1020529"/>
          </a:xfrm>
        </p:spPr>
        <p:txBody>
          <a:bodyPr>
            <a:normAutofit/>
          </a:bodyPr>
          <a:lstStyle/>
          <a:p>
            <a:r>
              <a:rPr lang="en-US" sz="4000" b="1" dirty="0">
                <a:solidFill>
                  <a:srgbClr val="C00000"/>
                </a:solidFill>
                <a:effectLst>
                  <a:outerShdw blurRad="38100" dist="38100" dir="2700000" algn="tl">
                    <a:srgbClr val="000000">
                      <a:alpha val="43137"/>
                    </a:srgbClr>
                  </a:outerShdw>
                </a:effectLst>
              </a:rPr>
              <a:t>What kind of call was it?</a:t>
            </a:r>
            <a:endParaRPr lang="en-US" sz="2700" b="1" dirty="0">
              <a:effectLst>
                <a:outerShdw blurRad="38100" dist="38100" dir="2700000" algn="tl">
                  <a:srgbClr val="000000">
                    <a:alpha val="43137"/>
                  </a:srgbClr>
                </a:outerShdw>
              </a:effectLst>
            </a:endParaRPr>
          </a:p>
        </p:txBody>
      </p:sp>
      <p:sp>
        <p:nvSpPr>
          <p:cNvPr id="3" name="Rectangle 2"/>
          <p:cNvSpPr/>
          <p:nvPr/>
        </p:nvSpPr>
        <p:spPr>
          <a:xfrm>
            <a:off x="505691" y="6061858"/>
            <a:ext cx="8305800" cy="307777"/>
          </a:xfrm>
          <a:prstGeom prst="rect">
            <a:avLst/>
          </a:prstGeom>
        </p:spPr>
        <p:txBody>
          <a:bodyPr wrap="square">
            <a:spAutoFit/>
          </a:bodyPr>
          <a:lstStyle/>
          <a:p>
            <a:r>
              <a:rPr lang="en-US" sz="1400" b="1" dirty="0">
                <a:latin typeface="+mj-lt"/>
                <a:ea typeface="+mj-ea"/>
                <a:cs typeface="+mj-cs"/>
              </a:rPr>
              <a:t>The type of service or category of service requested of the EMS Agency responding for this specific EMS event</a:t>
            </a:r>
          </a:p>
        </p:txBody>
      </p:sp>
      <p:graphicFrame>
        <p:nvGraphicFramePr>
          <p:cNvPr id="4" name="Table 3"/>
          <p:cNvGraphicFramePr>
            <a:graphicFrameLocks noGrp="1"/>
          </p:cNvGraphicFramePr>
          <p:nvPr>
            <p:extLst>
              <p:ext uri="{D42A27DB-BD31-4B8C-83A1-F6EECF244321}">
                <p14:modId xmlns:p14="http://schemas.microsoft.com/office/powerpoint/2010/main" val="1936411789"/>
              </p:ext>
            </p:extLst>
          </p:nvPr>
        </p:nvGraphicFramePr>
        <p:xfrm>
          <a:off x="990600" y="1382014"/>
          <a:ext cx="7150361" cy="4525956"/>
        </p:xfrm>
        <a:graphic>
          <a:graphicData uri="http://schemas.openxmlformats.org/drawingml/2006/table">
            <a:tbl>
              <a:tblPr/>
              <a:tblGrid>
                <a:gridCol w="4200275">
                  <a:extLst>
                    <a:ext uri="{9D8B030D-6E8A-4147-A177-3AD203B41FA5}">
                      <a16:colId xmlns:a16="http://schemas.microsoft.com/office/drawing/2014/main" val="388433168"/>
                    </a:ext>
                  </a:extLst>
                </a:gridCol>
                <a:gridCol w="2950086">
                  <a:extLst>
                    <a:ext uri="{9D8B030D-6E8A-4147-A177-3AD203B41FA5}">
                      <a16:colId xmlns:a16="http://schemas.microsoft.com/office/drawing/2014/main" val="3358367252"/>
                    </a:ext>
                  </a:extLst>
                </a:gridCol>
              </a:tblGrid>
              <a:tr h="296932">
                <a:tc gridSpan="2">
                  <a:txBody>
                    <a:bodyPr/>
                    <a:lstStyle/>
                    <a:p>
                      <a:pPr algn="ctr" fontAlgn="b"/>
                      <a:r>
                        <a:rPr lang="en-US" sz="1700" b="1" i="0" u="none" strike="noStrike">
                          <a:solidFill>
                            <a:srgbClr val="FFFFFF"/>
                          </a:solidFill>
                          <a:effectLst/>
                          <a:latin typeface="Calibri" panose="020F0502020204030204" pitchFamily="34" charset="0"/>
                        </a:rPr>
                        <a:t>eResponse.05 - Type of Service Requested</a:t>
                      </a:r>
                    </a:p>
                  </a:txBody>
                  <a:tcPr marL="8998" marR="8998" marT="899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3399"/>
                    </a:solidFill>
                  </a:tcPr>
                </a:tc>
                <a:tc hMerge="1">
                  <a:txBody>
                    <a:bodyPr/>
                    <a:lstStyle/>
                    <a:p>
                      <a:endParaRPr lang="en-US"/>
                    </a:p>
                  </a:txBody>
                  <a:tcPr/>
                </a:tc>
                <a:extLst>
                  <a:ext uri="{0D108BD9-81ED-4DB2-BD59-A6C34878D82A}">
                    <a16:rowId xmlns:a16="http://schemas.microsoft.com/office/drawing/2014/main" val="2090432196"/>
                  </a:ext>
                </a:extLst>
              </a:tr>
              <a:tr h="242944">
                <a:tc>
                  <a:txBody>
                    <a:bodyPr/>
                    <a:lstStyle/>
                    <a:p>
                      <a:pPr algn="ctr" fontAlgn="ctr"/>
                      <a:r>
                        <a:rPr lang="en-US" sz="1300" b="1" i="0" u="none" strike="noStrike" dirty="0">
                          <a:solidFill>
                            <a:srgbClr val="000000"/>
                          </a:solidFill>
                          <a:effectLst/>
                          <a:latin typeface="Calibri" panose="020F0502020204030204" pitchFamily="34" charset="0"/>
                        </a:rPr>
                        <a:t>NEW V3.5 Value Options</a:t>
                      </a:r>
                    </a:p>
                  </a:txBody>
                  <a:tcPr marL="8998" marR="8998" marT="899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300" b="1" i="0" u="none" strike="noStrike" dirty="0">
                          <a:solidFill>
                            <a:srgbClr val="000000"/>
                          </a:solidFill>
                          <a:effectLst/>
                          <a:latin typeface="Calibri" panose="020F0502020204030204" pitchFamily="34" charset="0"/>
                        </a:rPr>
                        <a:t>Replaces</a:t>
                      </a:r>
                      <a:r>
                        <a:rPr lang="en-US" sz="1300" b="1" i="0" u="none" strike="noStrike" baseline="0" dirty="0">
                          <a:solidFill>
                            <a:srgbClr val="000000"/>
                          </a:solidFill>
                          <a:effectLst/>
                          <a:latin typeface="Calibri" panose="020F0502020204030204" pitchFamily="34" charset="0"/>
                        </a:rPr>
                        <a:t> </a:t>
                      </a:r>
                      <a:r>
                        <a:rPr lang="en-US" sz="1300" b="1" i="0" u="none" strike="noStrike" dirty="0">
                          <a:solidFill>
                            <a:srgbClr val="000000"/>
                          </a:solidFill>
                          <a:effectLst/>
                          <a:latin typeface="Calibri" panose="020F0502020204030204" pitchFamily="34" charset="0"/>
                        </a:rPr>
                        <a:t>Previous V3.4 Value Options</a:t>
                      </a:r>
                    </a:p>
                  </a:txBody>
                  <a:tcPr marL="8998" marR="8998" marT="899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2432986"/>
                  </a:ext>
                </a:extLst>
              </a:tr>
              <a:tr h="233946">
                <a:tc>
                  <a:txBody>
                    <a:bodyPr/>
                    <a:lstStyle/>
                    <a:p>
                      <a:pPr algn="l" fontAlgn="ctr"/>
                      <a:r>
                        <a:rPr lang="en-US" sz="1300" b="0" i="0" u="none" strike="noStrike">
                          <a:solidFill>
                            <a:srgbClr val="000000"/>
                          </a:solidFill>
                          <a:effectLst/>
                          <a:latin typeface="Calibri" panose="020F0502020204030204" pitchFamily="34" charset="0"/>
                        </a:rPr>
                        <a:t>Emergency Response (Primary Response Area)</a:t>
                      </a:r>
                    </a:p>
                  </a:txBody>
                  <a:tcPr marL="80981" marR="8998" marT="899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a:solidFill>
                            <a:srgbClr val="000000"/>
                          </a:solidFill>
                          <a:effectLst/>
                          <a:latin typeface="Calibri" panose="020F0502020204030204" pitchFamily="34" charset="0"/>
                        </a:rPr>
                        <a:t>911 Response (Scene)</a:t>
                      </a:r>
                    </a:p>
                  </a:txBody>
                  <a:tcPr marL="8998" marR="8998" marT="899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22144129"/>
                  </a:ext>
                </a:extLst>
              </a:tr>
              <a:tr h="224948">
                <a:tc>
                  <a:txBody>
                    <a:bodyPr/>
                    <a:lstStyle/>
                    <a:p>
                      <a:pPr algn="l" fontAlgn="ctr"/>
                      <a:r>
                        <a:rPr lang="en-US" sz="1300" b="0" i="0" u="none" strike="noStrike">
                          <a:solidFill>
                            <a:srgbClr val="000000"/>
                          </a:solidFill>
                          <a:effectLst/>
                          <a:latin typeface="Calibri" panose="020F0502020204030204" pitchFamily="34" charset="0"/>
                        </a:rPr>
                        <a:t>Emergency Response (Intercept)</a:t>
                      </a:r>
                    </a:p>
                  </a:txBody>
                  <a:tcPr marL="80981" marR="8998" marT="899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a:solidFill>
                            <a:srgbClr val="000000"/>
                          </a:solidFill>
                          <a:effectLst/>
                          <a:latin typeface="Calibri" panose="020F0502020204030204" pitchFamily="34" charset="0"/>
                        </a:rPr>
                        <a:t>Intercept</a:t>
                      </a:r>
                    </a:p>
                  </a:txBody>
                  <a:tcPr marL="8998" marR="8998" marT="899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24764968"/>
                  </a:ext>
                </a:extLst>
              </a:tr>
              <a:tr h="233946">
                <a:tc>
                  <a:txBody>
                    <a:bodyPr/>
                    <a:lstStyle/>
                    <a:p>
                      <a:pPr algn="l" fontAlgn="ctr"/>
                      <a:r>
                        <a:rPr lang="en-US" sz="1300" b="0" i="0" u="none" strike="noStrike">
                          <a:solidFill>
                            <a:srgbClr val="000000"/>
                          </a:solidFill>
                          <a:effectLst/>
                          <a:latin typeface="Calibri" panose="020F0502020204030204" pitchFamily="34" charset="0"/>
                        </a:rPr>
                        <a:t>Emergency Response (Mutual Aid)</a:t>
                      </a:r>
                    </a:p>
                  </a:txBody>
                  <a:tcPr marL="80981" marR="8998" marT="899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a:solidFill>
                            <a:srgbClr val="000000"/>
                          </a:solidFill>
                          <a:effectLst/>
                          <a:latin typeface="Calibri" panose="020F0502020204030204" pitchFamily="34" charset="0"/>
                        </a:rPr>
                        <a:t>Mutual Aid</a:t>
                      </a:r>
                    </a:p>
                  </a:txBody>
                  <a:tcPr marL="8998" marR="8998" marT="899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88168338"/>
                  </a:ext>
                </a:extLst>
              </a:tr>
              <a:tr h="242944">
                <a:tc>
                  <a:txBody>
                    <a:bodyPr/>
                    <a:lstStyle/>
                    <a:p>
                      <a:pPr algn="l" fontAlgn="ctr"/>
                      <a:r>
                        <a:rPr lang="en-US" sz="1300" b="0" i="0" u="none" strike="noStrike">
                          <a:solidFill>
                            <a:srgbClr val="000000"/>
                          </a:solidFill>
                          <a:effectLst/>
                          <a:latin typeface="Calibri" panose="020F0502020204030204" pitchFamily="34" charset="0"/>
                        </a:rPr>
                        <a:t>Hospital-to-Hospital Transfer</a:t>
                      </a:r>
                    </a:p>
                  </a:txBody>
                  <a:tcPr marL="80981" marR="8998" marT="899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3">
                  <a:txBody>
                    <a:bodyPr/>
                    <a:lstStyle/>
                    <a:p>
                      <a:pPr algn="ctr" fontAlgn="ctr"/>
                      <a:r>
                        <a:rPr lang="en-US" sz="1300" b="0" i="0" u="none" strike="noStrike">
                          <a:solidFill>
                            <a:srgbClr val="000000"/>
                          </a:solidFill>
                          <a:effectLst/>
                          <a:latin typeface="Calibri" panose="020F0502020204030204" pitchFamily="34" charset="0"/>
                        </a:rPr>
                        <a:t>Interfacility Transport</a:t>
                      </a:r>
                    </a:p>
                  </a:txBody>
                  <a:tcPr marL="8998" marR="8998" marT="899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19621542"/>
                  </a:ext>
                </a:extLst>
              </a:tr>
              <a:tr h="251942">
                <a:tc>
                  <a:txBody>
                    <a:bodyPr/>
                    <a:lstStyle/>
                    <a:p>
                      <a:pPr algn="l" fontAlgn="ctr"/>
                      <a:r>
                        <a:rPr lang="en-US" sz="1300" b="0" i="0" u="none" strike="noStrike">
                          <a:solidFill>
                            <a:srgbClr val="000000"/>
                          </a:solidFill>
                          <a:effectLst/>
                          <a:latin typeface="Calibri" panose="020F0502020204030204" pitchFamily="34" charset="0"/>
                        </a:rPr>
                        <a:t>Hospital-to-Hospital Transfer (with Sending Hospital Staff)</a:t>
                      </a:r>
                    </a:p>
                  </a:txBody>
                  <a:tcPr marL="80981" marR="8998" marT="899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extLst>
                  <a:ext uri="{0D108BD9-81ED-4DB2-BD59-A6C34878D82A}">
                    <a16:rowId xmlns:a16="http://schemas.microsoft.com/office/drawing/2014/main" val="694780122"/>
                  </a:ext>
                </a:extLst>
              </a:tr>
              <a:tr h="233946">
                <a:tc>
                  <a:txBody>
                    <a:bodyPr/>
                    <a:lstStyle/>
                    <a:p>
                      <a:pPr algn="l" fontAlgn="ctr"/>
                      <a:r>
                        <a:rPr lang="en-US" sz="1300" b="0" i="0" u="none" strike="noStrike">
                          <a:solidFill>
                            <a:srgbClr val="000000"/>
                          </a:solidFill>
                          <a:effectLst/>
                          <a:latin typeface="Calibri" panose="020F0502020204030204" pitchFamily="34" charset="0"/>
                        </a:rPr>
                        <a:t>Hospital-to-Hospital Transfer (Critical or Specialty Care)</a:t>
                      </a:r>
                    </a:p>
                  </a:txBody>
                  <a:tcPr marL="80981" marR="8998" marT="899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extLst>
                  <a:ext uri="{0D108BD9-81ED-4DB2-BD59-A6C34878D82A}">
                    <a16:rowId xmlns:a16="http://schemas.microsoft.com/office/drawing/2014/main" val="3425753990"/>
                  </a:ext>
                </a:extLst>
              </a:tr>
              <a:tr h="242944">
                <a:tc>
                  <a:txBody>
                    <a:bodyPr/>
                    <a:lstStyle/>
                    <a:p>
                      <a:pPr algn="l" fontAlgn="ctr"/>
                      <a:r>
                        <a:rPr lang="en-US" sz="1300" b="0" i="0" u="none" strike="noStrike">
                          <a:solidFill>
                            <a:srgbClr val="000000"/>
                          </a:solidFill>
                          <a:effectLst/>
                          <a:latin typeface="Calibri" panose="020F0502020204030204" pitchFamily="34" charset="0"/>
                        </a:rPr>
                        <a:t>Other Medical Needs Transport</a:t>
                      </a:r>
                    </a:p>
                  </a:txBody>
                  <a:tcPr marL="80981" marR="8998" marT="899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a:solidFill>
                            <a:srgbClr val="000000"/>
                          </a:solidFill>
                          <a:effectLst/>
                          <a:latin typeface="Calibri" panose="020F0502020204030204" pitchFamily="34" charset="0"/>
                        </a:rPr>
                        <a:t>Medical Transport</a:t>
                      </a:r>
                    </a:p>
                  </a:txBody>
                  <a:tcPr marL="8998" marR="8998" marT="899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32890295"/>
                  </a:ext>
                </a:extLst>
              </a:tr>
              <a:tr h="242944">
                <a:tc>
                  <a:txBody>
                    <a:bodyPr/>
                    <a:lstStyle/>
                    <a:p>
                      <a:pPr algn="l" fontAlgn="ctr"/>
                      <a:r>
                        <a:rPr lang="en-US" sz="1300" b="0" i="0" u="none" strike="noStrike">
                          <a:solidFill>
                            <a:srgbClr val="000000"/>
                          </a:solidFill>
                          <a:effectLst/>
                          <a:latin typeface="Calibri" panose="020F0502020204030204" pitchFamily="34" charset="0"/>
                        </a:rPr>
                        <a:t>Public Assistance</a:t>
                      </a:r>
                    </a:p>
                  </a:txBody>
                  <a:tcPr marL="80981" marR="8998" marT="899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a:solidFill>
                            <a:srgbClr val="000000"/>
                          </a:solidFill>
                          <a:effectLst/>
                          <a:latin typeface="Calibri" panose="020F0502020204030204" pitchFamily="34" charset="0"/>
                        </a:rPr>
                        <a:t>Public Assistance/Other Not Listed</a:t>
                      </a:r>
                    </a:p>
                  </a:txBody>
                  <a:tcPr marL="8998" marR="8998" marT="899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46009849"/>
                  </a:ext>
                </a:extLst>
              </a:tr>
              <a:tr h="242944">
                <a:tc>
                  <a:txBody>
                    <a:bodyPr/>
                    <a:lstStyle/>
                    <a:p>
                      <a:pPr algn="l" fontAlgn="ctr"/>
                      <a:r>
                        <a:rPr lang="en-US" sz="1300" b="0" i="0" u="none" strike="noStrike">
                          <a:solidFill>
                            <a:srgbClr val="000000"/>
                          </a:solidFill>
                          <a:effectLst/>
                          <a:latin typeface="Calibri" panose="020F0502020204030204" pitchFamily="34" charset="0"/>
                        </a:rPr>
                        <a:t>Standby</a:t>
                      </a:r>
                    </a:p>
                  </a:txBody>
                  <a:tcPr marL="80981" marR="8998" marT="899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a:solidFill>
                            <a:srgbClr val="000000"/>
                          </a:solidFill>
                          <a:effectLst/>
                          <a:latin typeface="Calibri" panose="020F0502020204030204" pitchFamily="34" charset="0"/>
                        </a:rPr>
                        <a:t>Standby</a:t>
                      </a:r>
                    </a:p>
                  </a:txBody>
                  <a:tcPr marL="8998" marR="8998" marT="899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38477823"/>
                  </a:ext>
                </a:extLst>
              </a:tr>
              <a:tr h="233946">
                <a:tc>
                  <a:txBody>
                    <a:bodyPr/>
                    <a:lstStyle/>
                    <a:p>
                      <a:pPr algn="l" fontAlgn="ctr"/>
                      <a:r>
                        <a:rPr lang="en-US" sz="1300" b="0" i="0" u="none" strike="noStrike">
                          <a:solidFill>
                            <a:srgbClr val="000000"/>
                          </a:solidFill>
                          <a:effectLst/>
                          <a:latin typeface="Calibri" panose="020F0502020204030204" pitchFamily="34" charset="0"/>
                        </a:rPr>
                        <a:t>Support Services</a:t>
                      </a:r>
                    </a:p>
                  </a:txBody>
                  <a:tcPr marL="80981" marR="8998" marT="899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8998" marR="8998" marT="8998" marB="0" anchor="b">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202514852"/>
                  </a:ext>
                </a:extLst>
              </a:tr>
              <a:tr h="233946">
                <a:tc>
                  <a:txBody>
                    <a:bodyPr/>
                    <a:lstStyle/>
                    <a:p>
                      <a:pPr algn="l" fontAlgn="ctr"/>
                      <a:r>
                        <a:rPr lang="en-US" sz="1300" b="0" i="0" u="none" strike="noStrike">
                          <a:solidFill>
                            <a:srgbClr val="000000"/>
                          </a:solidFill>
                          <a:effectLst/>
                          <a:latin typeface="Calibri" panose="020F0502020204030204" pitchFamily="34" charset="0"/>
                        </a:rPr>
                        <a:t>Non-Patient Care Rescue / Extrication</a:t>
                      </a:r>
                    </a:p>
                  </a:txBody>
                  <a:tcPr marL="80981" marR="8998" marT="899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8998" marR="8998" marT="8998" marB="0" anchor="b">
                    <a:lnL w="190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148778603"/>
                  </a:ext>
                </a:extLst>
              </a:tr>
              <a:tr h="233946">
                <a:tc>
                  <a:txBody>
                    <a:bodyPr/>
                    <a:lstStyle/>
                    <a:p>
                      <a:pPr algn="l" fontAlgn="ctr"/>
                      <a:r>
                        <a:rPr lang="en-US" sz="1300" b="0" i="0" u="none" strike="noStrike">
                          <a:solidFill>
                            <a:srgbClr val="000000"/>
                          </a:solidFill>
                          <a:effectLst/>
                          <a:latin typeface="Calibri" panose="020F0502020204030204" pitchFamily="34" charset="0"/>
                        </a:rPr>
                        <a:t>Crew Transport Only</a:t>
                      </a:r>
                    </a:p>
                  </a:txBody>
                  <a:tcPr marL="80981" marR="8998" marT="899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300" b="0" i="0" u="none" strike="noStrike">
                          <a:solidFill>
                            <a:srgbClr val="000000"/>
                          </a:solidFill>
                          <a:effectLst/>
                          <a:latin typeface="Calibri" panose="020F0502020204030204" pitchFamily="34" charset="0"/>
                        </a:rPr>
                        <a:t> </a:t>
                      </a:r>
                    </a:p>
                  </a:txBody>
                  <a:tcPr marL="8998" marR="8998" marT="8998" marB="0" anchor="b">
                    <a:lnL w="190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067799408"/>
                  </a:ext>
                </a:extLst>
              </a:tr>
              <a:tr h="224948">
                <a:tc>
                  <a:txBody>
                    <a:bodyPr/>
                    <a:lstStyle/>
                    <a:p>
                      <a:pPr algn="l" fontAlgn="ctr"/>
                      <a:r>
                        <a:rPr lang="en-US" sz="1300" b="0" i="0" u="none" strike="noStrike">
                          <a:solidFill>
                            <a:srgbClr val="000000"/>
                          </a:solidFill>
                          <a:effectLst/>
                          <a:latin typeface="Calibri" panose="020F0502020204030204" pitchFamily="34" charset="0"/>
                        </a:rPr>
                        <a:t>Transport of Organs or Body Parts</a:t>
                      </a:r>
                    </a:p>
                  </a:txBody>
                  <a:tcPr marL="80981" marR="8998" marT="899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300" b="0" i="0" u="none" strike="noStrike">
                          <a:solidFill>
                            <a:srgbClr val="000000"/>
                          </a:solidFill>
                          <a:effectLst/>
                          <a:latin typeface="Calibri" panose="020F0502020204030204" pitchFamily="34" charset="0"/>
                        </a:rPr>
                        <a:t> </a:t>
                      </a:r>
                    </a:p>
                  </a:txBody>
                  <a:tcPr marL="8998" marR="8998" marT="8998" marB="0" anchor="b">
                    <a:lnL w="190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5918752"/>
                  </a:ext>
                </a:extLst>
              </a:tr>
              <a:tr h="224948">
                <a:tc>
                  <a:txBody>
                    <a:bodyPr/>
                    <a:lstStyle/>
                    <a:p>
                      <a:pPr algn="l" fontAlgn="ctr"/>
                      <a:r>
                        <a:rPr lang="en-US" sz="1300" b="0" i="0" u="none" strike="noStrike">
                          <a:solidFill>
                            <a:srgbClr val="000000"/>
                          </a:solidFill>
                          <a:effectLst/>
                          <a:latin typeface="Calibri" panose="020F0502020204030204" pitchFamily="34" charset="0"/>
                        </a:rPr>
                        <a:t>Mortuary Services</a:t>
                      </a:r>
                    </a:p>
                  </a:txBody>
                  <a:tcPr marL="80981" marR="8998" marT="899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300" b="0" i="0" u="none" strike="noStrike">
                          <a:solidFill>
                            <a:srgbClr val="000000"/>
                          </a:solidFill>
                          <a:effectLst/>
                          <a:latin typeface="Calibri" panose="020F0502020204030204" pitchFamily="34" charset="0"/>
                        </a:rPr>
                        <a:t> </a:t>
                      </a:r>
                    </a:p>
                  </a:txBody>
                  <a:tcPr marL="8998" marR="8998" marT="8998" marB="0" anchor="b">
                    <a:lnL w="190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143569404"/>
                  </a:ext>
                </a:extLst>
              </a:tr>
              <a:tr h="224948">
                <a:tc>
                  <a:txBody>
                    <a:bodyPr/>
                    <a:lstStyle/>
                    <a:p>
                      <a:pPr algn="l" fontAlgn="ctr"/>
                      <a:r>
                        <a:rPr lang="en-US" sz="1300" b="0" i="0" u="none" strike="noStrike">
                          <a:solidFill>
                            <a:srgbClr val="000000"/>
                          </a:solidFill>
                          <a:effectLst/>
                          <a:latin typeface="Calibri" panose="020F0502020204030204" pitchFamily="34" charset="0"/>
                        </a:rPr>
                        <a:t>Mobile Integrated Health Care Evaluation or Visit</a:t>
                      </a:r>
                    </a:p>
                  </a:txBody>
                  <a:tcPr marL="80981" marR="8998" marT="899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300" b="0" i="0" u="none" strike="noStrike" dirty="0">
                          <a:solidFill>
                            <a:srgbClr val="000000"/>
                          </a:solidFill>
                          <a:effectLst/>
                          <a:latin typeface="Calibri" panose="020F0502020204030204" pitchFamily="34" charset="0"/>
                        </a:rPr>
                        <a:t> </a:t>
                      </a:r>
                    </a:p>
                  </a:txBody>
                  <a:tcPr marL="8998" marR="8998" marT="8998" marB="0" anchor="b">
                    <a:lnL w="190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670393086"/>
                  </a:ext>
                </a:extLst>
              </a:tr>
              <a:tr h="224948">
                <a:tc>
                  <a:txBody>
                    <a:bodyPr/>
                    <a:lstStyle/>
                    <a:p>
                      <a:pPr algn="l" fontAlgn="ctr"/>
                      <a:r>
                        <a:rPr lang="en-US" sz="1300" b="0" i="0" u="none" strike="noStrike">
                          <a:solidFill>
                            <a:srgbClr val="000000"/>
                          </a:solidFill>
                          <a:effectLst/>
                          <a:latin typeface="Calibri" panose="020F0502020204030204" pitchFamily="34" charset="0"/>
                        </a:rPr>
                        <a:t>Medical Evaluation for Referral/Intake</a:t>
                      </a:r>
                    </a:p>
                  </a:txBody>
                  <a:tcPr marL="80981" marR="8998" marT="899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300" b="0" i="0" u="none" strike="noStrike">
                          <a:solidFill>
                            <a:srgbClr val="000000"/>
                          </a:solidFill>
                          <a:effectLst/>
                          <a:latin typeface="Calibri" panose="020F0502020204030204" pitchFamily="34" charset="0"/>
                        </a:rPr>
                        <a:t> </a:t>
                      </a:r>
                    </a:p>
                  </a:txBody>
                  <a:tcPr marL="8998" marR="8998" marT="8998" marB="0" anchor="b">
                    <a:lnL w="190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439750861"/>
                  </a:ext>
                </a:extLst>
              </a:tr>
              <a:tr h="233946">
                <a:tc>
                  <a:txBody>
                    <a:bodyPr/>
                    <a:lstStyle/>
                    <a:p>
                      <a:pPr algn="l" fontAlgn="ctr"/>
                      <a:r>
                        <a:rPr lang="en-US" sz="1300" b="0" i="0" u="none" strike="noStrike">
                          <a:solidFill>
                            <a:srgbClr val="000000"/>
                          </a:solidFill>
                          <a:effectLst/>
                          <a:latin typeface="Calibri" panose="020F0502020204030204" pitchFamily="34" charset="0"/>
                        </a:rPr>
                        <a:t>Administrative Operations</a:t>
                      </a:r>
                    </a:p>
                  </a:txBody>
                  <a:tcPr marL="80981" marR="8998" marT="899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300" b="0" i="0" u="none" strike="noStrike" dirty="0">
                          <a:solidFill>
                            <a:srgbClr val="000000"/>
                          </a:solidFill>
                          <a:effectLst/>
                          <a:latin typeface="Calibri" panose="020F0502020204030204" pitchFamily="34" charset="0"/>
                        </a:rPr>
                        <a:t> </a:t>
                      </a:r>
                    </a:p>
                  </a:txBody>
                  <a:tcPr marL="8998" marR="8998" marT="8998" marB="0" anchor="b">
                    <a:lnL w="190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679076083"/>
                  </a:ext>
                </a:extLst>
              </a:tr>
            </a:tbl>
          </a:graphicData>
        </a:graphic>
      </p:graphicFrame>
    </p:spTree>
    <p:extLst>
      <p:ext uri="{BB962C8B-B14F-4D97-AF65-F5344CB8AC3E}">
        <p14:creationId xmlns:p14="http://schemas.microsoft.com/office/powerpoint/2010/main" val="950539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553200" y="6369635"/>
            <a:ext cx="2133600" cy="338554"/>
          </a:xfrm>
          <a:noFill/>
        </p:spPr>
        <p:txBody>
          <a:bodyPr vert="horz" wrap="square" lIns="91440" tIns="45720" rIns="91440" bIns="45720" rtlCol="0" anchor="ctr">
            <a:spAutoFit/>
          </a:bodyPr>
          <a:lstStyle/>
          <a:p>
            <a:fld id="{FB6C2022-6D04-4B1A-993F-29AF65AFFD25}" type="slidenum">
              <a:rPr lang="en-US" sz="1600">
                <a:solidFill>
                  <a:schemeClr val="tx1"/>
                </a:solidFill>
              </a:rPr>
              <a:pPr/>
              <a:t>8</a:t>
            </a:fld>
            <a:endParaRPr lang="en-US" sz="1600" dirty="0">
              <a:solidFill>
                <a:schemeClr val="tx1"/>
              </a:solidFill>
            </a:endParaRPr>
          </a:p>
        </p:txBody>
      </p:sp>
      <p:sp>
        <p:nvSpPr>
          <p:cNvPr id="14" name="Rectangle 13"/>
          <p:cNvSpPr/>
          <p:nvPr/>
        </p:nvSpPr>
        <p:spPr>
          <a:xfrm>
            <a:off x="533400" y="676405"/>
            <a:ext cx="7876900" cy="1082348"/>
          </a:xfrm>
          <a:prstGeom prst="rect">
            <a:avLst/>
          </a:prstGeom>
        </p:spPr>
        <p:txBody>
          <a:bodyPr wrap="none">
            <a:spAutoFit/>
          </a:bodyPr>
          <a:lstStyle/>
          <a:p>
            <a:pPr>
              <a:spcBef>
                <a:spcPts val="450"/>
              </a:spcBef>
              <a:spcAft>
                <a:spcPts val="450"/>
              </a:spcAft>
            </a:pPr>
            <a:r>
              <a:rPr lang="en-US" sz="3200" b="1" dirty="0">
                <a:solidFill>
                  <a:srgbClr val="C00000"/>
                </a:solidFill>
                <a:effectLst>
                  <a:outerShdw blurRad="38100" dist="38100" dir="2700000" algn="tl">
                    <a:srgbClr val="000000">
                      <a:alpha val="43137"/>
                    </a:srgbClr>
                  </a:outerShdw>
                </a:effectLst>
                <a:latin typeface="+mj-lt"/>
                <a:ea typeface="+mj-ea"/>
                <a:cs typeface="+mj-cs"/>
              </a:rPr>
              <a:t>What type and level of resources responded?</a:t>
            </a:r>
          </a:p>
          <a:p>
            <a:pPr algn="ctr">
              <a:spcBef>
                <a:spcPts val="450"/>
              </a:spcBef>
              <a:spcAft>
                <a:spcPts val="450"/>
              </a:spcAft>
            </a:pPr>
            <a:r>
              <a:rPr lang="en-US" sz="2400" b="1" dirty="0">
                <a:effectLst>
                  <a:outerShdw blurRad="38100" dist="38100" dir="2700000" algn="tl">
                    <a:srgbClr val="000000">
                      <a:alpha val="43137"/>
                    </a:srgbClr>
                  </a:outerShdw>
                </a:effectLst>
                <a:latin typeface="+mj-lt"/>
                <a:ea typeface="+mj-ea"/>
                <a:cs typeface="+mj-cs"/>
              </a:rPr>
              <a:t>Formerly Labeled “Primary Role of Unit” </a:t>
            </a:r>
          </a:p>
        </p:txBody>
      </p:sp>
      <p:sp>
        <p:nvSpPr>
          <p:cNvPr id="15" name="Rectangle 14"/>
          <p:cNvSpPr/>
          <p:nvPr/>
        </p:nvSpPr>
        <p:spPr>
          <a:xfrm>
            <a:off x="293808" y="5943600"/>
            <a:ext cx="8534400" cy="307777"/>
          </a:xfrm>
          <a:prstGeom prst="rect">
            <a:avLst/>
          </a:prstGeom>
        </p:spPr>
        <p:txBody>
          <a:bodyPr wrap="square">
            <a:spAutoFit/>
          </a:bodyPr>
          <a:lstStyle/>
          <a:p>
            <a:pPr algn="ctr"/>
            <a:r>
              <a:rPr lang="en-US" sz="1400" b="1" dirty="0">
                <a:latin typeface="+mj-lt"/>
                <a:ea typeface="+mj-ea"/>
                <a:cs typeface="+mj-cs"/>
              </a:rPr>
              <a:t>The transport and equipment capabilities of the EMS Unit which responded to this specific EMS event</a:t>
            </a:r>
            <a:r>
              <a:rPr lang="en-US" sz="1400" b="1" dirty="0">
                <a:solidFill>
                  <a:srgbClr val="C00000"/>
                </a:solidFill>
                <a:latin typeface="+mj-lt"/>
                <a:ea typeface="+mj-ea"/>
                <a:cs typeface="+mj-cs"/>
              </a:rPr>
              <a:t>.</a:t>
            </a:r>
          </a:p>
        </p:txBody>
      </p:sp>
      <p:graphicFrame>
        <p:nvGraphicFramePr>
          <p:cNvPr id="3" name="Table 2"/>
          <p:cNvGraphicFramePr>
            <a:graphicFrameLocks noGrp="1"/>
          </p:cNvGraphicFramePr>
          <p:nvPr>
            <p:extLst>
              <p:ext uri="{D42A27DB-BD31-4B8C-83A1-F6EECF244321}">
                <p14:modId xmlns:p14="http://schemas.microsoft.com/office/powerpoint/2010/main" val="1737733595"/>
              </p:ext>
            </p:extLst>
          </p:nvPr>
        </p:nvGraphicFramePr>
        <p:xfrm>
          <a:off x="446208" y="2057400"/>
          <a:ext cx="8229600" cy="3282486"/>
        </p:xfrm>
        <a:graphic>
          <a:graphicData uri="http://schemas.openxmlformats.org/drawingml/2006/table">
            <a:tbl>
              <a:tblPr/>
              <a:tblGrid>
                <a:gridCol w="4537031">
                  <a:extLst>
                    <a:ext uri="{9D8B030D-6E8A-4147-A177-3AD203B41FA5}">
                      <a16:colId xmlns:a16="http://schemas.microsoft.com/office/drawing/2014/main" val="1836684403"/>
                    </a:ext>
                  </a:extLst>
                </a:gridCol>
                <a:gridCol w="3692569">
                  <a:extLst>
                    <a:ext uri="{9D8B030D-6E8A-4147-A177-3AD203B41FA5}">
                      <a16:colId xmlns:a16="http://schemas.microsoft.com/office/drawing/2014/main" val="3505406069"/>
                    </a:ext>
                  </a:extLst>
                </a:gridCol>
              </a:tblGrid>
              <a:tr h="308610">
                <a:tc gridSpan="2">
                  <a:txBody>
                    <a:bodyPr/>
                    <a:lstStyle/>
                    <a:p>
                      <a:pPr algn="ctr" fontAlgn="b"/>
                      <a:r>
                        <a:rPr lang="en-US" sz="1800" b="1" i="0" u="none" strike="noStrike" dirty="0">
                          <a:solidFill>
                            <a:srgbClr val="FFFFFF"/>
                          </a:solidFill>
                          <a:effectLst/>
                          <a:latin typeface="Calibri" panose="020F0502020204030204" pitchFamily="34" charset="0"/>
                        </a:rPr>
                        <a:t>eResponse.07 - Unit Transport and Equipment Capability</a:t>
                      </a:r>
                    </a:p>
                  </a:txBody>
                  <a:tcPr marL="9352" marR="9352" marT="935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3399"/>
                    </a:solidFill>
                  </a:tcPr>
                </a:tc>
                <a:tc hMerge="1">
                  <a:txBody>
                    <a:bodyPr/>
                    <a:lstStyle/>
                    <a:p>
                      <a:endParaRPr lang="en-US"/>
                    </a:p>
                  </a:txBody>
                  <a:tcPr/>
                </a:tc>
                <a:extLst>
                  <a:ext uri="{0D108BD9-81ED-4DB2-BD59-A6C34878D82A}">
                    <a16:rowId xmlns:a16="http://schemas.microsoft.com/office/drawing/2014/main" val="770408747"/>
                  </a:ext>
                </a:extLst>
              </a:tr>
              <a:tr h="252499">
                <a:tc>
                  <a:txBody>
                    <a:bodyPr/>
                    <a:lstStyle/>
                    <a:p>
                      <a:pPr algn="ctr" fontAlgn="ctr"/>
                      <a:r>
                        <a:rPr lang="en-US" sz="1400" b="1" i="0" u="none" strike="noStrike">
                          <a:solidFill>
                            <a:srgbClr val="000000"/>
                          </a:solidFill>
                          <a:effectLst/>
                          <a:latin typeface="Calibri" panose="020F0502020204030204" pitchFamily="34" charset="0"/>
                        </a:rPr>
                        <a:t>V3.5 Value Options</a:t>
                      </a:r>
                    </a:p>
                  </a:txBody>
                  <a:tcPr marL="9352" marR="9352" marT="935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400" b="1" i="0" u="none" strike="noStrike" dirty="0">
                          <a:solidFill>
                            <a:srgbClr val="000000"/>
                          </a:solidFill>
                          <a:effectLst/>
                          <a:latin typeface="Calibri" panose="020F0502020204030204" pitchFamily="34" charset="0"/>
                        </a:rPr>
                        <a:t>Replaces</a:t>
                      </a:r>
                      <a:r>
                        <a:rPr lang="en-US" sz="1400" b="1" i="0" u="none" strike="noStrike" baseline="0" dirty="0">
                          <a:solidFill>
                            <a:srgbClr val="000000"/>
                          </a:solidFill>
                          <a:effectLst/>
                          <a:latin typeface="Calibri" panose="020F0502020204030204" pitchFamily="34" charset="0"/>
                        </a:rPr>
                        <a:t> Previous </a:t>
                      </a:r>
                      <a:r>
                        <a:rPr lang="en-US" sz="1400" b="1" i="0" u="none" strike="noStrike" dirty="0">
                          <a:solidFill>
                            <a:srgbClr val="000000"/>
                          </a:solidFill>
                          <a:effectLst/>
                          <a:latin typeface="Calibri" panose="020F0502020204030204" pitchFamily="34" charset="0"/>
                        </a:rPr>
                        <a:t>V3.4 Value Options</a:t>
                      </a:r>
                    </a:p>
                  </a:txBody>
                  <a:tcPr marL="9352" marR="9352" marT="935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111981943"/>
                  </a:ext>
                </a:extLst>
              </a:tr>
              <a:tr h="243147">
                <a:tc>
                  <a:txBody>
                    <a:bodyPr/>
                    <a:lstStyle/>
                    <a:p>
                      <a:pPr algn="l" fontAlgn="ctr"/>
                      <a:r>
                        <a:rPr lang="en-US" sz="1400" b="0" i="0" u="none" strike="noStrike">
                          <a:solidFill>
                            <a:srgbClr val="000000"/>
                          </a:solidFill>
                          <a:effectLst/>
                          <a:latin typeface="Calibri" panose="020F0502020204030204" pitchFamily="34" charset="0"/>
                        </a:rPr>
                        <a:t>Ground Transport (ALS Equipped)</a:t>
                      </a:r>
                    </a:p>
                  </a:txBody>
                  <a:tcPr marL="84166" marR="9352" marT="935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3">
                  <a:txBody>
                    <a:bodyPr/>
                    <a:lstStyle/>
                    <a:p>
                      <a:pPr algn="ctr" fontAlgn="ctr"/>
                      <a:r>
                        <a:rPr lang="en-US" sz="1400" b="0" i="0" u="none" strike="noStrike" dirty="0">
                          <a:solidFill>
                            <a:srgbClr val="000000"/>
                          </a:solidFill>
                          <a:effectLst/>
                          <a:latin typeface="Calibri" panose="020F0502020204030204" pitchFamily="34" charset="0"/>
                        </a:rPr>
                        <a:t>Ground Transport</a:t>
                      </a:r>
                    </a:p>
                  </a:txBody>
                  <a:tcPr marL="9352" marR="9352" marT="935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57324001"/>
                  </a:ext>
                </a:extLst>
              </a:tr>
              <a:tr h="233795">
                <a:tc>
                  <a:txBody>
                    <a:bodyPr/>
                    <a:lstStyle/>
                    <a:p>
                      <a:pPr algn="l" fontAlgn="ctr"/>
                      <a:r>
                        <a:rPr lang="en-US" sz="1400" b="0" i="0" u="none" strike="noStrike">
                          <a:solidFill>
                            <a:srgbClr val="000000"/>
                          </a:solidFill>
                          <a:effectLst/>
                          <a:latin typeface="Calibri" panose="020F0502020204030204" pitchFamily="34" charset="0"/>
                        </a:rPr>
                        <a:t>Ground Transport (BLS Equipped)</a:t>
                      </a:r>
                    </a:p>
                  </a:txBody>
                  <a:tcPr marL="84166" marR="9352" marT="935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extLst>
                  <a:ext uri="{0D108BD9-81ED-4DB2-BD59-A6C34878D82A}">
                    <a16:rowId xmlns:a16="http://schemas.microsoft.com/office/drawing/2014/main" val="1319719721"/>
                  </a:ext>
                </a:extLst>
              </a:tr>
              <a:tr h="243147">
                <a:tc>
                  <a:txBody>
                    <a:bodyPr/>
                    <a:lstStyle/>
                    <a:p>
                      <a:pPr algn="l" fontAlgn="ctr"/>
                      <a:r>
                        <a:rPr lang="en-US" sz="1400" b="0" i="0" u="none" strike="noStrike">
                          <a:solidFill>
                            <a:srgbClr val="000000"/>
                          </a:solidFill>
                          <a:effectLst/>
                          <a:latin typeface="Calibri" panose="020F0502020204030204" pitchFamily="34" charset="0"/>
                        </a:rPr>
                        <a:t>Ground Transport (Critical Care Equipped)</a:t>
                      </a:r>
                    </a:p>
                  </a:txBody>
                  <a:tcPr marL="84166" marR="9352" marT="935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extLst>
                  <a:ext uri="{0D108BD9-81ED-4DB2-BD59-A6C34878D82A}">
                    <a16:rowId xmlns:a16="http://schemas.microsoft.com/office/drawing/2014/main" val="2446965963"/>
                  </a:ext>
                </a:extLst>
              </a:tr>
              <a:tr h="252499">
                <a:tc>
                  <a:txBody>
                    <a:bodyPr/>
                    <a:lstStyle/>
                    <a:p>
                      <a:pPr algn="l" fontAlgn="ctr"/>
                      <a:r>
                        <a:rPr lang="en-US" sz="1400" b="0" i="0" u="none" strike="noStrike">
                          <a:solidFill>
                            <a:srgbClr val="000000"/>
                          </a:solidFill>
                          <a:effectLst/>
                          <a:latin typeface="Calibri" panose="020F0502020204030204" pitchFamily="34" charset="0"/>
                        </a:rPr>
                        <a:t>Non-Transport-Medical Treatment (ALS Equipped)</a:t>
                      </a:r>
                    </a:p>
                  </a:txBody>
                  <a:tcPr marL="84166" marR="9352" marT="935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3">
                  <a:txBody>
                    <a:bodyPr/>
                    <a:lstStyle/>
                    <a:p>
                      <a:pPr algn="ctr" fontAlgn="ctr"/>
                      <a:r>
                        <a:rPr lang="en-US" sz="1400" b="0" i="0" u="none" strike="noStrike">
                          <a:solidFill>
                            <a:srgbClr val="000000"/>
                          </a:solidFill>
                          <a:effectLst/>
                          <a:latin typeface="Calibri" panose="020F0502020204030204" pitchFamily="34" charset="0"/>
                        </a:rPr>
                        <a:t>Non-Transport Rescue</a:t>
                      </a:r>
                    </a:p>
                  </a:txBody>
                  <a:tcPr marL="9352" marR="9352" marT="935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25065694"/>
                  </a:ext>
                </a:extLst>
              </a:tr>
              <a:tr h="261851">
                <a:tc>
                  <a:txBody>
                    <a:bodyPr/>
                    <a:lstStyle/>
                    <a:p>
                      <a:pPr algn="l" fontAlgn="ctr"/>
                      <a:r>
                        <a:rPr lang="en-US" sz="1400" b="0" i="0" u="none" strike="noStrike">
                          <a:solidFill>
                            <a:srgbClr val="000000"/>
                          </a:solidFill>
                          <a:effectLst/>
                          <a:latin typeface="Calibri" panose="020F0502020204030204" pitchFamily="34" charset="0"/>
                        </a:rPr>
                        <a:t>Non-Transport-Medical Treatment (BLS Equipped)</a:t>
                      </a:r>
                    </a:p>
                  </a:txBody>
                  <a:tcPr marL="84166" marR="9352" marT="935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extLst>
                  <a:ext uri="{0D108BD9-81ED-4DB2-BD59-A6C34878D82A}">
                    <a16:rowId xmlns:a16="http://schemas.microsoft.com/office/drawing/2014/main" val="2699918182"/>
                  </a:ext>
                </a:extLst>
              </a:tr>
              <a:tr h="243147">
                <a:tc>
                  <a:txBody>
                    <a:bodyPr/>
                    <a:lstStyle/>
                    <a:p>
                      <a:pPr algn="l" fontAlgn="ctr"/>
                      <a:r>
                        <a:rPr lang="en-US" sz="1400" b="0" i="0" u="none" strike="noStrike">
                          <a:solidFill>
                            <a:srgbClr val="000000"/>
                          </a:solidFill>
                          <a:effectLst/>
                          <a:latin typeface="Calibri" panose="020F0502020204030204" pitchFamily="34" charset="0"/>
                        </a:rPr>
                        <a:t>Non-Transport-Medical Treatment (MIHC Equipped)</a:t>
                      </a:r>
                    </a:p>
                  </a:txBody>
                  <a:tcPr marL="84166" marR="9352" marT="935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extLst>
                  <a:ext uri="{0D108BD9-81ED-4DB2-BD59-A6C34878D82A}">
                    <a16:rowId xmlns:a16="http://schemas.microsoft.com/office/drawing/2014/main" val="1848761682"/>
                  </a:ext>
                </a:extLst>
              </a:tr>
              <a:tr h="252499">
                <a:tc rowSpan="2">
                  <a:txBody>
                    <a:bodyPr/>
                    <a:lstStyle/>
                    <a:p>
                      <a:pPr algn="ctr" fontAlgn="ctr"/>
                      <a:r>
                        <a:rPr lang="en-US" sz="1400" b="0" i="0" u="none" strike="noStrike">
                          <a:solidFill>
                            <a:srgbClr val="000000"/>
                          </a:solidFill>
                          <a:effectLst/>
                          <a:latin typeface="Calibri" panose="020F0502020204030204" pitchFamily="34" charset="0"/>
                        </a:rPr>
                        <a:t>Non-Transport-No Medical Equipment</a:t>
                      </a:r>
                    </a:p>
                  </a:txBody>
                  <a:tcPr marL="9352" marR="9352" marT="935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400" b="0" i="0" u="none" strike="noStrike">
                          <a:solidFill>
                            <a:srgbClr val="000000"/>
                          </a:solidFill>
                          <a:effectLst/>
                          <a:latin typeface="Calibri" panose="020F0502020204030204" pitchFamily="34" charset="0"/>
                        </a:rPr>
                        <a:t>Non-Transport Assistance</a:t>
                      </a:r>
                    </a:p>
                  </a:txBody>
                  <a:tcPr marL="84166" marR="9352" marT="935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1035729"/>
                  </a:ext>
                </a:extLst>
              </a:tr>
              <a:tr h="252499">
                <a:tc vMerge="1">
                  <a:txBody>
                    <a:bodyPr/>
                    <a:lstStyle/>
                    <a:p>
                      <a:endParaRPr lang="en-US"/>
                    </a:p>
                  </a:txBody>
                  <a:tcPr/>
                </a:tc>
                <a:tc>
                  <a:txBody>
                    <a:bodyPr/>
                    <a:lstStyle/>
                    <a:p>
                      <a:pPr algn="l" fontAlgn="ctr"/>
                      <a:r>
                        <a:rPr lang="en-US" sz="1400" b="0" i="0" u="none" strike="noStrike">
                          <a:solidFill>
                            <a:srgbClr val="000000"/>
                          </a:solidFill>
                          <a:effectLst/>
                          <a:latin typeface="Calibri" panose="020F0502020204030204" pitchFamily="34" charset="0"/>
                        </a:rPr>
                        <a:t>Non-Transport Administrative (e.g., Supervisor)</a:t>
                      </a:r>
                    </a:p>
                  </a:txBody>
                  <a:tcPr marL="84166" marR="9352" marT="935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45761001"/>
                  </a:ext>
                </a:extLst>
              </a:tr>
              <a:tr h="252499">
                <a:tc>
                  <a:txBody>
                    <a:bodyPr/>
                    <a:lstStyle/>
                    <a:p>
                      <a:pPr algn="l" fontAlgn="ctr"/>
                      <a:r>
                        <a:rPr lang="en-US" sz="1400" b="0" i="0" u="none" strike="noStrike">
                          <a:solidFill>
                            <a:srgbClr val="000000"/>
                          </a:solidFill>
                          <a:effectLst/>
                          <a:latin typeface="Calibri" panose="020F0502020204030204" pitchFamily="34" charset="0"/>
                        </a:rPr>
                        <a:t>Wheel Chair Van / Ambulette</a:t>
                      </a:r>
                    </a:p>
                  </a:txBody>
                  <a:tcPr marL="84166" marR="9352" marT="935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400" b="0" i="0" u="none" strike="noStrike">
                          <a:solidFill>
                            <a:srgbClr val="FF0000"/>
                          </a:solidFill>
                          <a:effectLst/>
                          <a:latin typeface="Calibri" panose="020F0502020204030204" pitchFamily="34" charset="0"/>
                        </a:rPr>
                        <a:t> </a:t>
                      </a:r>
                    </a:p>
                  </a:txBody>
                  <a:tcPr marL="84166" marR="9352" marT="935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3204864"/>
                  </a:ext>
                </a:extLst>
              </a:tr>
              <a:tr h="243147">
                <a:tc>
                  <a:txBody>
                    <a:bodyPr/>
                    <a:lstStyle/>
                    <a:p>
                      <a:pPr algn="l" fontAlgn="ctr"/>
                      <a:r>
                        <a:rPr lang="en-US" sz="1400" b="0" i="0" u="none" strike="noStrike">
                          <a:solidFill>
                            <a:srgbClr val="000000"/>
                          </a:solidFill>
                          <a:effectLst/>
                          <a:latin typeface="Calibri" panose="020F0502020204030204" pitchFamily="34" charset="0"/>
                        </a:rPr>
                        <a:t>Air Transport-Helicopter</a:t>
                      </a:r>
                    </a:p>
                  </a:txBody>
                  <a:tcPr marL="84166" marR="9352" marT="935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400" b="0" i="0" u="none" strike="noStrike">
                          <a:solidFill>
                            <a:srgbClr val="000000"/>
                          </a:solidFill>
                          <a:effectLst/>
                          <a:latin typeface="Calibri" panose="020F0502020204030204" pitchFamily="34" charset="0"/>
                        </a:rPr>
                        <a:t>Air Transport-Helicopter</a:t>
                      </a:r>
                    </a:p>
                  </a:txBody>
                  <a:tcPr marL="84166" marR="9352" marT="935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43926617"/>
                  </a:ext>
                </a:extLst>
              </a:tr>
              <a:tr h="243147">
                <a:tc>
                  <a:txBody>
                    <a:bodyPr/>
                    <a:lstStyle/>
                    <a:p>
                      <a:pPr algn="l" fontAlgn="ctr"/>
                      <a:r>
                        <a:rPr lang="en-US" sz="1400" b="0" i="0" u="none" strike="noStrike">
                          <a:solidFill>
                            <a:srgbClr val="000000"/>
                          </a:solidFill>
                          <a:effectLst/>
                          <a:latin typeface="Calibri" panose="020F0502020204030204" pitchFamily="34" charset="0"/>
                        </a:rPr>
                        <a:t>Air Transport-Fixed Wing</a:t>
                      </a:r>
                    </a:p>
                  </a:txBody>
                  <a:tcPr marL="84166" marR="9352" marT="935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400" b="0" i="0" u="none" strike="noStrike" dirty="0">
                          <a:solidFill>
                            <a:srgbClr val="000000"/>
                          </a:solidFill>
                          <a:effectLst/>
                          <a:latin typeface="Calibri" panose="020F0502020204030204" pitchFamily="34" charset="0"/>
                        </a:rPr>
                        <a:t>Air Transport-Fixed Wing</a:t>
                      </a:r>
                    </a:p>
                  </a:txBody>
                  <a:tcPr marL="84166" marR="9352" marT="935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27898173"/>
                  </a:ext>
                </a:extLst>
              </a:tr>
            </a:tbl>
          </a:graphicData>
        </a:graphic>
      </p:graphicFrame>
    </p:spTree>
    <p:extLst>
      <p:ext uri="{BB962C8B-B14F-4D97-AF65-F5344CB8AC3E}">
        <p14:creationId xmlns:p14="http://schemas.microsoft.com/office/powerpoint/2010/main" val="3825861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553200" y="6369635"/>
            <a:ext cx="2133600" cy="338554"/>
          </a:xfrm>
          <a:noFill/>
        </p:spPr>
        <p:txBody>
          <a:bodyPr vert="horz" wrap="square" lIns="91440" tIns="45720" rIns="91440" bIns="45720" rtlCol="0" anchor="ctr">
            <a:spAutoFit/>
          </a:bodyPr>
          <a:lstStyle/>
          <a:p>
            <a:fld id="{FB6C2022-6D04-4B1A-993F-29AF65AFFD25}" type="slidenum">
              <a:rPr lang="en-US" sz="1600">
                <a:solidFill>
                  <a:schemeClr val="tx1"/>
                </a:solidFill>
              </a:rPr>
              <a:pPr/>
              <a:t>9</a:t>
            </a:fld>
            <a:endParaRPr lang="en-US" sz="1600" dirty="0">
              <a:solidFill>
                <a:schemeClr val="tx1"/>
              </a:solidFill>
            </a:endParaRPr>
          </a:p>
        </p:txBody>
      </p:sp>
      <p:sp>
        <p:nvSpPr>
          <p:cNvPr id="2" name="Rectangle 1"/>
          <p:cNvSpPr/>
          <p:nvPr/>
        </p:nvSpPr>
        <p:spPr>
          <a:xfrm>
            <a:off x="381000" y="480149"/>
            <a:ext cx="8606267" cy="769441"/>
          </a:xfrm>
          <a:prstGeom prst="rect">
            <a:avLst/>
          </a:prstGeom>
        </p:spPr>
        <p:txBody>
          <a:bodyPr wrap="none">
            <a:spAutoFit/>
          </a:bodyPr>
          <a:lstStyle/>
          <a:p>
            <a:pPr algn="ctr">
              <a:spcBef>
                <a:spcPct val="0"/>
              </a:spcBef>
            </a:pPr>
            <a:r>
              <a:rPr lang="en-US" sz="2800" b="1" dirty="0">
                <a:solidFill>
                  <a:srgbClr val="C00000"/>
                </a:solidFill>
                <a:effectLst>
                  <a:outerShdw blurRad="38100" dist="38100" dir="2700000" algn="tl">
                    <a:srgbClr val="000000">
                      <a:alpha val="43137"/>
                    </a:srgbClr>
                  </a:outerShdw>
                </a:effectLst>
                <a:latin typeface="+mj-lt"/>
                <a:ea typeface="+mj-ea"/>
                <a:cs typeface="+mj-cs"/>
              </a:rPr>
              <a:t>Did the unit get on scene and was there patient contact?</a:t>
            </a:r>
          </a:p>
          <a:p>
            <a:pPr algn="ctr">
              <a:spcBef>
                <a:spcPct val="0"/>
              </a:spcBef>
            </a:pPr>
            <a:r>
              <a:rPr lang="en-US" sz="1600" b="1" dirty="0">
                <a:effectLst>
                  <a:outerShdw blurRad="38100" dist="38100" dir="2700000" algn="tl">
                    <a:srgbClr val="000000">
                      <a:alpha val="43137"/>
                    </a:srgbClr>
                  </a:outerShdw>
                </a:effectLst>
              </a:rPr>
              <a:t>This is a key filter point looking at data</a:t>
            </a:r>
          </a:p>
        </p:txBody>
      </p:sp>
      <p:graphicFrame>
        <p:nvGraphicFramePr>
          <p:cNvPr id="3" name="Table 2"/>
          <p:cNvGraphicFramePr>
            <a:graphicFrameLocks noGrp="1"/>
          </p:cNvGraphicFramePr>
          <p:nvPr>
            <p:extLst>
              <p:ext uri="{D42A27DB-BD31-4B8C-83A1-F6EECF244321}">
                <p14:modId xmlns:p14="http://schemas.microsoft.com/office/powerpoint/2010/main" val="783041321"/>
              </p:ext>
            </p:extLst>
          </p:nvPr>
        </p:nvGraphicFramePr>
        <p:xfrm>
          <a:off x="914400" y="1293849"/>
          <a:ext cx="7201751" cy="4824629"/>
        </p:xfrm>
        <a:graphic>
          <a:graphicData uri="http://schemas.openxmlformats.org/drawingml/2006/table">
            <a:tbl>
              <a:tblPr/>
              <a:tblGrid>
                <a:gridCol w="3086952">
                  <a:extLst>
                    <a:ext uri="{9D8B030D-6E8A-4147-A177-3AD203B41FA5}">
                      <a16:colId xmlns:a16="http://schemas.microsoft.com/office/drawing/2014/main" val="4105783536"/>
                    </a:ext>
                  </a:extLst>
                </a:gridCol>
                <a:gridCol w="4114799">
                  <a:extLst>
                    <a:ext uri="{9D8B030D-6E8A-4147-A177-3AD203B41FA5}">
                      <a16:colId xmlns:a16="http://schemas.microsoft.com/office/drawing/2014/main" val="155991746"/>
                    </a:ext>
                  </a:extLst>
                </a:gridCol>
              </a:tblGrid>
              <a:tr h="228557">
                <a:tc gridSpan="2">
                  <a:txBody>
                    <a:bodyPr/>
                    <a:lstStyle/>
                    <a:p>
                      <a:pPr algn="ctr" fontAlgn="b"/>
                      <a:r>
                        <a:rPr lang="en-US" sz="1200" b="1" i="0" u="none" strike="noStrike" dirty="0">
                          <a:solidFill>
                            <a:srgbClr val="FFFFFF"/>
                          </a:solidFill>
                          <a:effectLst/>
                          <a:latin typeface="Calibri" panose="020F0502020204030204" pitchFamily="34" charset="0"/>
                        </a:rPr>
                        <a:t>eDisposition.27 - Unit Disposition </a:t>
                      </a:r>
                    </a:p>
                  </a:txBody>
                  <a:tcPr marL="6531" marR="6531" marT="65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3399"/>
                    </a:solidFill>
                  </a:tcPr>
                </a:tc>
                <a:tc hMerge="1">
                  <a:txBody>
                    <a:bodyPr/>
                    <a:lstStyle/>
                    <a:p>
                      <a:endParaRPr lang="en-US"/>
                    </a:p>
                  </a:txBody>
                  <a:tcPr/>
                </a:tc>
                <a:extLst>
                  <a:ext uri="{0D108BD9-81ED-4DB2-BD59-A6C34878D82A}">
                    <a16:rowId xmlns:a16="http://schemas.microsoft.com/office/drawing/2014/main" val="2197490863"/>
                  </a:ext>
                </a:extLst>
              </a:tr>
              <a:tr h="290890">
                <a:tc>
                  <a:txBody>
                    <a:bodyPr/>
                    <a:lstStyle/>
                    <a:p>
                      <a:pPr algn="ctr" fontAlgn="ctr"/>
                      <a:r>
                        <a:rPr lang="en-US" sz="1000" b="1" i="0" u="none" strike="noStrike">
                          <a:solidFill>
                            <a:srgbClr val="000000"/>
                          </a:solidFill>
                          <a:effectLst/>
                          <a:latin typeface="Calibri" panose="020F0502020204030204" pitchFamily="34" charset="0"/>
                        </a:rPr>
                        <a:t>NEW V3.5 Value Options</a:t>
                      </a:r>
                    </a:p>
                  </a:txBody>
                  <a:tcPr marL="6531" marR="6531" marT="653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Calibri" panose="020F0502020204030204" pitchFamily="34" charset="0"/>
                        </a:rPr>
                        <a:t>Previous V3.4 Value Options</a:t>
                      </a:r>
                    </a:p>
                  </a:txBody>
                  <a:tcPr marL="6531" marR="6531" marT="653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595090278"/>
                  </a:ext>
                </a:extLst>
              </a:tr>
              <a:tr h="187001">
                <a:tc rowSpan="16">
                  <a:txBody>
                    <a:bodyPr/>
                    <a:lstStyle/>
                    <a:p>
                      <a:pPr algn="ctr" fontAlgn="ctr"/>
                      <a:r>
                        <a:rPr lang="en-US" sz="1000" b="0" i="0" u="none" strike="noStrike">
                          <a:solidFill>
                            <a:srgbClr val="000000"/>
                          </a:solidFill>
                          <a:effectLst/>
                          <a:latin typeface="Calibri" panose="020F0502020204030204" pitchFamily="34" charset="0"/>
                        </a:rPr>
                        <a:t>Patient Contact Made</a:t>
                      </a:r>
                    </a:p>
                  </a:txBody>
                  <a:tcPr marL="6531" marR="6531" marT="653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Assist, Agency</a:t>
                      </a:r>
                    </a:p>
                  </a:txBody>
                  <a:tcPr marL="58779" marR="6531" marT="65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23494775"/>
                  </a:ext>
                </a:extLst>
              </a:tr>
              <a:tr h="200853">
                <a:tc vMerge="1">
                  <a:txBody>
                    <a:bodyPr/>
                    <a:lstStyle/>
                    <a:p>
                      <a:endParaRPr lang="en-US"/>
                    </a:p>
                  </a:txBody>
                  <a:tcPr/>
                </a:tc>
                <a:tc>
                  <a:txBody>
                    <a:bodyPr/>
                    <a:lstStyle/>
                    <a:p>
                      <a:pPr algn="l" fontAlgn="b"/>
                      <a:r>
                        <a:rPr lang="en-US" sz="1000" b="0" i="0" u="none" strike="noStrike">
                          <a:solidFill>
                            <a:srgbClr val="000000"/>
                          </a:solidFill>
                          <a:effectLst/>
                          <a:latin typeface="Calibri" panose="020F0502020204030204" pitchFamily="34" charset="0"/>
                        </a:rPr>
                        <a:t>Assist, Public</a:t>
                      </a:r>
                    </a:p>
                  </a:txBody>
                  <a:tcPr marL="58779" marR="6531" marT="65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77888727"/>
                  </a:ext>
                </a:extLst>
              </a:tr>
              <a:tr h="180075">
                <a:tc vMerge="1">
                  <a:txBody>
                    <a:bodyPr/>
                    <a:lstStyle/>
                    <a:p>
                      <a:endParaRPr lang="en-US"/>
                    </a:p>
                  </a:txBody>
                  <a:tcPr/>
                </a:tc>
                <a:tc>
                  <a:txBody>
                    <a:bodyPr/>
                    <a:lstStyle/>
                    <a:p>
                      <a:pPr algn="l" fontAlgn="b"/>
                      <a:r>
                        <a:rPr lang="en-US" sz="1000" b="0" i="0" u="none" strike="noStrike">
                          <a:solidFill>
                            <a:srgbClr val="000000"/>
                          </a:solidFill>
                          <a:effectLst/>
                          <a:latin typeface="Calibri" panose="020F0502020204030204" pitchFamily="34" charset="0"/>
                        </a:rPr>
                        <a:t>Assist, Unit</a:t>
                      </a:r>
                    </a:p>
                  </a:txBody>
                  <a:tcPr marL="58779" marR="6531" marT="65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8732637"/>
                  </a:ext>
                </a:extLst>
              </a:tr>
              <a:tr h="228557">
                <a:tc vMerge="1">
                  <a:txBody>
                    <a:bodyPr/>
                    <a:lstStyle/>
                    <a:p>
                      <a:endParaRPr lang="en-US"/>
                    </a:p>
                  </a:txBody>
                  <a:tcPr/>
                </a:tc>
                <a:tc>
                  <a:txBody>
                    <a:bodyPr/>
                    <a:lstStyle/>
                    <a:p>
                      <a:pPr algn="l" fontAlgn="b"/>
                      <a:r>
                        <a:rPr lang="en-US" sz="1000" b="0" i="0" u="none" strike="noStrike">
                          <a:solidFill>
                            <a:srgbClr val="000000"/>
                          </a:solidFill>
                          <a:effectLst/>
                          <a:latin typeface="Calibri" panose="020F0502020204030204" pitchFamily="34" charset="0"/>
                        </a:rPr>
                        <a:t>Patient Dead at Scene-No Resuscitation Attempted (With Transport)</a:t>
                      </a:r>
                    </a:p>
                  </a:txBody>
                  <a:tcPr marL="58779" marR="6531" marT="65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83769576"/>
                  </a:ext>
                </a:extLst>
              </a:tr>
              <a:tr h="209618">
                <a:tc vMerge="1">
                  <a:txBody>
                    <a:bodyPr/>
                    <a:lstStyle/>
                    <a:p>
                      <a:endParaRPr lang="en-US"/>
                    </a:p>
                  </a:txBody>
                  <a:tcPr/>
                </a:tc>
                <a:tc>
                  <a:txBody>
                    <a:bodyPr/>
                    <a:lstStyle/>
                    <a:p>
                      <a:pPr algn="l" fontAlgn="b"/>
                      <a:r>
                        <a:rPr lang="en-US" sz="1000" b="0" i="0" u="none" strike="noStrike" dirty="0">
                          <a:solidFill>
                            <a:srgbClr val="000000"/>
                          </a:solidFill>
                          <a:effectLst/>
                          <a:latin typeface="Calibri" panose="020F0502020204030204" pitchFamily="34" charset="0"/>
                        </a:rPr>
                        <a:t>Patient Dead at Scene-No Resuscitation Attempted (Without Transport)</a:t>
                      </a:r>
                    </a:p>
                  </a:txBody>
                  <a:tcPr marL="58779" marR="6531" marT="65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5089673"/>
                  </a:ext>
                </a:extLst>
              </a:tr>
              <a:tr h="180075">
                <a:tc vMerge="1">
                  <a:txBody>
                    <a:bodyPr/>
                    <a:lstStyle/>
                    <a:p>
                      <a:endParaRPr lang="en-US"/>
                    </a:p>
                  </a:txBody>
                  <a:tcPr/>
                </a:tc>
                <a:tc>
                  <a:txBody>
                    <a:bodyPr/>
                    <a:lstStyle/>
                    <a:p>
                      <a:pPr algn="l" fontAlgn="b"/>
                      <a:r>
                        <a:rPr lang="en-US" sz="1000" b="0" i="0" u="none" strike="noStrike">
                          <a:solidFill>
                            <a:srgbClr val="000000"/>
                          </a:solidFill>
                          <a:effectLst/>
                          <a:latin typeface="Calibri" panose="020F0502020204030204" pitchFamily="34" charset="0"/>
                        </a:rPr>
                        <a:t>Patient Dead at Scene-Resuscitation Attempted (With Transport)</a:t>
                      </a:r>
                    </a:p>
                  </a:txBody>
                  <a:tcPr marL="58779" marR="6531" marT="65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31570732"/>
                  </a:ext>
                </a:extLst>
              </a:tr>
              <a:tr h="180075">
                <a:tc vMerge="1">
                  <a:txBody>
                    <a:bodyPr/>
                    <a:lstStyle/>
                    <a:p>
                      <a:endParaRPr lang="en-US"/>
                    </a:p>
                  </a:txBody>
                  <a:tcPr/>
                </a:tc>
                <a:tc>
                  <a:txBody>
                    <a:bodyPr/>
                    <a:lstStyle/>
                    <a:p>
                      <a:pPr algn="l" fontAlgn="b"/>
                      <a:r>
                        <a:rPr lang="en-US" sz="1000" b="0" i="0" u="none" strike="noStrike">
                          <a:solidFill>
                            <a:srgbClr val="000000"/>
                          </a:solidFill>
                          <a:effectLst/>
                          <a:latin typeface="Calibri" panose="020F0502020204030204" pitchFamily="34" charset="0"/>
                        </a:rPr>
                        <a:t>Patient Dead at Scene-Resuscitation Attempted (Without Transport)</a:t>
                      </a:r>
                    </a:p>
                  </a:txBody>
                  <a:tcPr marL="58779" marR="6531" marT="65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82975636"/>
                  </a:ext>
                </a:extLst>
              </a:tr>
              <a:tr h="168543">
                <a:tc vMerge="1">
                  <a:txBody>
                    <a:bodyPr/>
                    <a:lstStyle/>
                    <a:p>
                      <a:endParaRPr lang="en-US"/>
                    </a:p>
                  </a:txBody>
                  <a:tcPr/>
                </a:tc>
                <a:tc>
                  <a:txBody>
                    <a:bodyPr/>
                    <a:lstStyle/>
                    <a:p>
                      <a:pPr algn="l" fontAlgn="b"/>
                      <a:r>
                        <a:rPr lang="en-US" sz="1000" b="0" i="0" u="none" strike="noStrike">
                          <a:solidFill>
                            <a:srgbClr val="000000"/>
                          </a:solidFill>
                          <a:effectLst/>
                          <a:latin typeface="Calibri" panose="020F0502020204030204" pitchFamily="34" charset="0"/>
                        </a:rPr>
                        <a:t>Patient Evaluated, No Treatment/Transport Required</a:t>
                      </a:r>
                    </a:p>
                  </a:txBody>
                  <a:tcPr marL="58779" marR="6531" marT="65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17273533"/>
                  </a:ext>
                </a:extLst>
              </a:tr>
              <a:tr h="187001">
                <a:tc vMerge="1">
                  <a:txBody>
                    <a:bodyPr/>
                    <a:lstStyle/>
                    <a:p>
                      <a:endParaRPr lang="en-US"/>
                    </a:p>
                  </a:txBody>
                  <a:tcPr/>
                </a:tc>
                <a:tc>
                  <a:txBody>
                    <a:bodyPr/>
                    <a:lstStyle/>
                    <a:p>
                      <a:pPr algn="l" fontAlgn="b"/>
                      <a:r>
                        <a:rPr lang="en-US" sz="1000" b="0" i="0" u="none" strike="noStrike">
                          <a:solidFill>
                            <a:srgbClr val="000000"/>
                          </a:solidFill>
                          <a:effectLst/>
                          <a:latin typeface="Calibri" panose="020F0502020204030204" pitchFamily="34" charset="0"/>
                        </a:rPr>
                        <a:t>Patient Refused Evaluation/Care (With Transport)</a:t>
                      </a:r>
                    </a:p>
                  </a:txBody>
                  <a:tcPr marL="58779" marR="6531" marT="65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40376080"/>
                  </a:ext>
                </a:extLst>
              </a:tr>
              <a:tr h="180075">
                <a:tc vMerge="1">
                  <a:txBody>
                    <a:bodyPr/>
                    <a:lstStyle/>
                    <a:p>
                      <a:endParaRPr lang="en-US"/>
                    </a:p>
                  </a:txBody>
                  <a:tcPr/>
                </a:tc>
                <a:tc>
                  <a:txBody>
                    <a:bodyPr/>
                    <a:lstStyle/>
                    <a:p>
                      <a:pPr algn="l" fontAlgn="b"/>
                      <a:r>
                        <a:rPr lang="en-US" sz="1000" b="0" i="0" u="none" strike="noStrike">
                          <a:solidFill>
                            <a:srgbClr val="000000"/>
                          </a:solidFill>
                          <a:effectLst/>
                          <a:latin typeface="Calibri" panose="020F0502020204030204" pitchFamily="34" charset="0"/>
                        </a:rPr>
                        <a:t>Patient Refused Evaluation/Care (Without Transport)</a:t>
                      </a:r>
                    </a:p>
                  </a:txBody>
                  <a:tcPr marL="58779" marR="6531" marT="65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73912184"/>
                  </a:ext>
                </a:extLst>
              </a:tr>
              <a:tr h="173149">
                <a:tc vMerge="1">
                  <a:txBody>
                    <a:bodyPr/>
                    <a:lstStyle/>
                    <a:p>
                      <a:endParaRPr lang="en-US"/>
                    </a:p>
                  </a:txBody>
                  <a:tcPr/>
                </a:tc>
                <a:tc>
                  <a:txBody>
                    <a:bodyPr/>
                    <a:lstStyle/>
                    <a:p>
                      <a:pPr algn="l" fontAlgn="b"/>
                      <a:r>
                        <a:rPr lang="en-US" sz="1000" b="0" i="0" u="none" strike="noStrike">
                          <a:solidFill>
                            <a:srgbClr val="000000"/>
                          </a:solidFill>
                          <a:effectLst/>
                          <a:latin typeface="Calibri" panose="020F0502020204030204" pitchFamily="34" charset="0"/>
                        </a:rPr>
                        <a:t>Patient Treated, Released (AMA)</a:t>
                      </a:r>
                    </a:p>
                  </a:txBody>
                  <a:tcPr marL="58779" marR="6531" marT="65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66504246"/>
                  </a:ext>
                </a:extLst>
              </a:tr>
              <a:tr h="187001">
                <a:tc vMerge="1">
                  <a:txBody>
                    <a:bodyPr/>
                    <a:lstStyle/>
                    <a:p>
                      <a:endParaRPr lang="en-US"/>
                    </a:p>
                  </a:txBody>
                  <a:tcPr/>
                </a:tc>
                <a:tc>
                  <a:txBody>
                    <a:bodyPr/>
                    <a:lstStyle/>
                    <a:p>
                      <a:pPr algn="l" fontAlgn="b"/>
                      <a:r>
                        <a:rPr lang="en-US" sz="1000" b="0" i="0" u="none" strike="noStrike">
                          <a:solidFill>
                            <a:srgbClr val="000000"/>
                          </a:solidFill>
                          <a:effectLst/>
                          <a:latin typeface="Calibri" panose="020F0502020204030204" pitchFamily="34" charset="0"/>
                        </a:rPr>
                        <a:t>Patient Treated, Released (per protocol)</a:t>
                      </a:r>
                    </a:p>
                  </a:txBody>
                  <a:tcPr marL="58779" marR="6531" marT="65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2760184"/>
                  </a:ext>
                </a:extLst>
              </a:tr>
              <a:tr h="187001">
                <a:tc vMerge="1">
                  <a:txBody>
                    <a:bodyPr/>
                    <a:lstStyle/>
                    <a:p>
                      <a:endParaRPr lang="en-US"/>
                    </a:p>
                  </a:txBody>
                  <a:tcPr/>
                </a:tc>
                <a:tc>
                  <a:txBody>
                    <a:bodyPr/>
                    <a:lstStyle/>
                    <a:p>
                      <a:pPr algn="l" fontAlgn="b"/>
                      <a:r>
                        <a:rPr lang="en-US" sz="1000" b="0" i="0" u="none" strike="noStrike">
                          <a:solidFill>
                            <a:srgbClr val="000000"/>
                          </a:solidFill>
                          <a:effectLst/>
                          <a:latin typeface="Calibri" panose="020F0502020204030204" pitchFamily="34" charset="0"/>
                        </a:rPr>
                        <a:t>Patient Treated, Transferred Care to Another EMS Unit</a:t>
                      </a:r>
                    </a:p>
                  </a:txBody>
                  <a:tcPr marL="58779" marR="6531" marT="65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81856739"/>
                  </a:ext>
                </a:extLst>
              </a:tr>
              <a:tr h="187001">
                <a:tc vMerge="1">
                  <a:txBody>
                    <a:bodyPr/>
                    <a:lstStyle/>
                    <a:p>
                      <a:endParaRPr lang="en-US"/>
                    </a:p>
                  </a:txBody>
                  <a:tcPr/>
                </a:tc>
                <a:tc>
                  <a:txBody>
                    <a:bodyPr/>
                    <a:lstStyle/>
                    <a:p>
                      <a:pPr algn="l" fontAlgn="b"/>
                      <a:r>
                        <a:rPr lang="en-US" sz="1000" b="0" i="0" u="none" strike="noStrike">
                          <a:solidFill>
                            <a:srgbClr val="000000"/>
                          </a:solidFill>
                          <a:effectLst/>
                          <a:latin typeface="Calibri" panose="020F0502020204030204" pitchFamily="34" charset="0"/>
                        </a:rPr>
                        <a:t>Patient Treated, Transported by this EMS Unit</a:t>
                      </a:r>
                    </a:p>
                  </a:txBody>
                  <a:tcPr marL="58779" marR="6531" marT="65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53466382"/>
                  </a:ext>
                </a:extLst>
              </a:tr>
              <a:tr h="187001">
                <a:tc vMerge="1">
                  <a:txBody>
                    <a:bodyPr/>
                    <a:lstStyle/>
                    <a:p>
                      <a:endParaRPr lang="en-US"/>
                    </a:p>
                  </a:txBody>
                  <a:tcPr/>
                </a:tc>
                <a:tc>
                  <a:txBody>
                    <a:bodyPr/>
                    <a:lstStyle/>
                    <a:p>
                      <a:pPr algn="l" fontAlgn="b"/>
                      <a:r>
                        <a:rPr lang="en-US" sz="1000" b="0" i="0" u="none" strike="noStrike">
                          <a:solidFill>
                            <a:srgbClr val="000000"/>
                          </a:solidFill>
                          <a:effectLst/>
                          <a:latin typeface="Calibri" panose="020F0502020204030204" pitchFamily="34" charset="0"/>
                        </a:rPr>
                        <a:t>Patient Treated, Transported by Law Enforcement</a:t>
                      </a:r>
                    </a:p>
                  </a:txBody>
                  <a:tcPr marL="58779" marR="6531" marT="65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23544877"/>
                  </a:ext>
                </a:extLst>
              </a:tr>
              <a:tr h="187001">
                <a:tc vMerge="1">
                  <a:txBody>
                    <a:bodyPr/>
                    <a:lstStyle/>
                    <a:p>
                      <a:endParaRPr lang="en-US"/>
                    </a:p>
                  </a:txBody>
                  <a:tcPr/>
                </a:tc>
                <a:tc>
                  <a:txBody>
                    <a:bodyPr/>
                    <a:lstStyle/>
                    <a:p>
                      <a:pPr algn="l" fontAlgn="b"/>
                      <a:r>
                        <a:rPr lang="en-US" sz="1000" b="0" i="0" u="none" strike="noStrike">
                          <a:solidFill>
                            <a:srgbClr val="000000"/>
                          </a:solidFill>
                          <a:effectLst/>
                          <a:latin typeface="Calibri" panose="020F0502020204030204" pitchFamily="34" charset="0"/>
                        </a:rPr>
                        <a:t>Patient Treated, Transported by Private Vehicle</a:t>
                      </a:r>
                    </a:p>
                  </a:txBody>
                  <a:tcPr marL="58779" marR="6531" marT="65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69166703"/>
                  </a:ext>
                </a:extLst>
              </a:tr>
              <a:tr h="187001">
                <a:tc>
                  <a:txBody>
                    <a:bodyPr/>
                    <a:lstStyle/>
                    <a:p>
                      <a:pPr algn="l" fontAlgn="ctr"/>
                      <a:r>
                        <a:rPr lang="en-US" sz="1000" b="0" i="0" u="none" strike="noStrike">
                          <a:solidFill>
                            <a:srgbClr val="000000"/>
                          </a:solidFill>
                          <a:effectLst/>
                          <a:latin typeface="Calibri" panose="020F0502020204030204" pitchFamily="34" charset="0"/>
                        </a:rPr>
                        <a:t>Cancelled Prior to Arrival at Scene</a:t>
                      </a:r>
                    </a:p>
                  </a:txBody>
                  <a:tcPr marL="58779" marR="6531" marT="653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000000"/>
                          </a:solidFill>
                          <a:effectLst/>
                          <a:latin typeface="Calibri" panose="020F0502020204030204" pitchFamily="34" charset="0"/>
                        </a:rPr>
                        <a:t>Canceled (Prior to Arrival At Scene)</a:t>
                      </a:r>
                    </a:p>
                  </a:txBody>
                  <a:tcPr marL="58779" marR="6531" marT="653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52282873"/>
                  </a:ext>
                </a:extLst>
              </a:tr>
              <a:tr h="187001">
                <a:tc>
                  <a:txBody>
                    <a:bodyPr/>
                    <a:lstStyle/>
                    <a:p>
                      <a:pPr algn="l" fontAlgn="ctr"/>
                      <a:r>
                        <a:rPr lang="en-US" sz="1000" b="0" i="0" u="none" strike="noStrike">
                          <a:solidFill>
                            <a:srgbClr val="000000"/>
                          </a:solidFill>
                          <a:effectLst/>
                          <a:latin typeface="Calibri" panose="020F0502020204030204" pitchFamily="34" charset="0"/>
                        </a:rPr>
                        <a:t>Cancelled on Scene</a:t>
                      </a:r>
                    </a:p>
                  </a:txBody>
                  <a:tcPr marL="58779" marR="6531" marT="653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3">
                  <a:txBody>
                    <a:bodyPr/>
                    <a:lstStyle/>
                    <a:p>
                      <a:pPr algn="ctr" fontAlgn="ctr"/>
                      <a:r>
                        <a:rPr lang="en-US" sz="1000" b="0" i="0" u="none" strike="noStrike">
                          <a:solidFill>
                            <a:srgbClr val="000000"/>
                          </a:solidFill>
                          <a:effectLst/>
                          <a:latin typeface="Calibri" panose="020F0502020204030204" pitchFamily="34" charset="0"/>
                        </a:rPr>
                        <a:t>Canceled on Scene (No Patient Contact)</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Canceled on Scene (No Patient Found)</a:t>
                      </a:r>
                    </a:p>
                  </a:txBody>
                  <a:tcPr marL="6531" marR="6531" marT="653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14355285"/>
                  </a:ext>
                </a:extLst>
              </a:tr>
              <a:tr h="180075">
                <a:tc>
                  <a:txBody>
                    <a:bodyPr/>
                    <a:lstStyle/>
                    <a:p>
                      <a:pPr algn="l" fontAlgn="ctr"/>
                      <a:r>
                        <a:rPr lang="en-US" sz="1000" b="0" i="0" u="none" strike="noStrike">
                          <a:solidFill>
                            <a:srgbClr val="000000"/>
                          </a:solidFill>
                          <a:effectLst/>
                          <a:latin typeface="Calibri" panose="020F0502020204030204" pitchFamily="34" charset="0"/>
                        </a:rPr>
                        <a:t>No Patient Contact</a:t>
                      </a:r>
                    </a:p>
                  </a:txBody>
                  <a:tcPr marL="58779" marR="6531" marT="653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extLst>
                  <a:ext uri="{0D108BD9-81ED-4DB2-BD59-A6C34878D82A}">
                    <a16:rowId xmlns:a16="http://schemas.microsoft.com/office/drawing/2014/main" val="2074475750"/>
                  </a:ext>
                </a:extLst>
              </a:tr>
              <a:tr h="180075">
                <a:tc>
                  <a:txBody>
                    <a:bodyPr/>
                    <a:lstStyle/>
                    <a:p>
                      <a:pPr algn="l" fontAlgn="ctr"/>
                      <a:r>
                        <a:rPr lang="en-US" sz="1000" b="0" i="0" u="none" strike="noStrike">
                          <a:solidFill>
                            <a:srgbClr val="000000"/>
                          </a:solidFill>
                          <a:effectLst/>
                          <a:latin typeface="Calibri" panose="020F0502020204030204" pitchFamily="34" charset="0"/>
                        </a:rPr>
                        <a:t>No Patient Found</a:t>
                      </a:r>
                    </a:p>
                  </a:txBody>
                  <a:tcPr marL="58779" marR="6531" marT="653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extLst>
                  <a:ext uri="{0D108BD9-81ED-4DB2-BD59-A6C34878D82A}">
                    <a16:rowId xmlns:a16="http://schemas.microsoft.com/office/drawing/2014/main" val="2120417709"/>
                  </a:ext>
                </a:extLst>
              </a:tr>
              <a:tr h="187001">
                <a:tc rowSpan="3">
                  <a:txBody>
                    <a:bodyPr/>
                    <a:lstStyle/>
                    <a:p>
                      <a:pPr algn="ctr" fontAlgn="ctr"/>
                      <a:r>
                        <a:rPr lang="en-US" sz="1000" b="0" i="0" u="none" strike="noStrike">
                          <a:solidFill>
                            <a:srgbClr val="000000"/>
                          </a:solidFill>
                          <a:effectLst/>
                          <a:latin typeface="Calibri" panose="020F0502020204030204" pitchFamily="34" charset="0"/>
                        </a:rPr>
                        <a:t>Non-Patient Incident (Not Otherwise Listed)</a:t>
                      </a:r>
                    </a:p>
                  </a:txBody>
                  <a:tcPr marL="6531" marR="6531" marT="653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a:solidFill>
                            <a:srgbClr val="000000"/>
                          </a:solidFill>
                          <a:effectLst/>
                          <a:latin typeface="Calibri" panose="020F0502020204030204" pitchFamily="34" charset="0"/>
                        </a:rPr>
                        <a:t>Standby-No Services or Support Provided</a:t>
                      </a:r>
                    </a:p>
                  </a:txBody>
                  <a:tcPr marL="58779" marR="6531" marT="65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59682257"/>
                  </a:ext>
                </a:extLst>
              </a:tr>
              <a:tr h="187001">
                <a:tc vMerge="1">
                  <a:txBody>
                    <a:bodyPr/>
                    <a:lstStyle/>
                    <a:p>
                      <a:endParaRPr lang="en-US"/>
                    </a:p>
                  </a:txBody>
                  <a:tcPr/>
                </a:tc>
                <a:tc>
                  <a:txBody>
                    <a:bodyPr/>
                    <a:lstStyle/>
                    <a:p>
                      <a:pPr algn="l" fontAlgn="b"/>
                      <a:r>
                        <a:rPr lang="en-US" sz="1000" b="0" i="0" u="none" strike="noStrike">
                          <a:solidFill>
                            <a:srgbClr val="000000"/>
                          </a:solidFill>
                          <a:effectLst/>
                          <a:latin typeface="Calibri" panose="020F0502020204030204" pitchFamily="34" charset="0"/>
                        </a:rPr>
                        <a:t>Standby-Public Safety, Fire, or EMS Operational Support Provided</a:t>
                      </a:r>
                    </a:p>
                  </a:txBody>
                  <a:tcPr marL="58779" marR="6531" marT="65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25393743"/>
                  </a:ext>
                </a:extLst>
              </a:tr>
              <a:tr h="187001">
                <a:tc vMerge="1">
                  <a:txBody>
                    <a:bodyPr/>
                    <a:lstStyle/>
                    <a:p>
                      <a:endParaRPr lang="en-US"/>
                    </a:p>
                  </a:txBody>
                  <a:tcPr/>
                </a:tc>
                <a:tc>
                  <a:txBody>
                    <a:bodyPr/>
                    <a:lstStyle/>
                    <a:p>
                      <a:pPr algn="l" fontAlgn="b"/>
                      <a:r>
                        <a:rPr lang="en-US" sz="1000" b="0" i="0" u="none" strike="noStrike" dirty="0">
                          <a:solidFill>
                            <a:srgbClr val="000000"/>
                          </a:solidFill>
                          <a:effectLst/>
                          <a:latin typeface="Calibri" panose="020F0502020204030204" pitchFamily="34" charset="0"/>
                        </a:rPr>
                        <a:t>Transport Non-Patient, Organs, etc.</a:t>
                      </a:r>
                    </a:p>
                  </a:txBody>
                  <a:tcPr marL="58779" marR="6531" marT="65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7543296"/>
                  </a:ext>
                </a:extLst>
              </a:tr>
            </a:tbl>
          </a:graphicData>
        </a:graphic>
      </p:graphicFrame>
      <p:sp>
        <p:nvSpPr>
          <p:cNvPr id="4" name="Rectangle 3"/>
          <p:cNvSpPr/>
          <p:nvPr/>
        </p:nvSpPr>
        <p:spPr>
          <a:xfrm>
            <a:off x="1524000" y="6261913"/>
            <a:ext cx="6858000" cy="276999"/>
          </a:xfrm>
          <a:prstGeom prst="rect">
            <a:avLst/>
          </a:prstGeom>
        </p:spPr>
        <p:txBody>
          <a:bodyPr wrap="square">
            <a:spAutoFit/>
          </a:bodyPr>
          <a:lstStyle/>
          <a:p>
            <a:r>
              <a:rPr lang="en-US" sz="1200" b="1" dirty="0">
                <a:latin typeface="+mj-lt"/>
                <a:ea typeface="+mj-ea"/>
                <a:cs typeface="+mj-cs"/>
              </a:rPr>
              <a:t>The patient disposition for an EMS event identifying whether patient contact was made.</a:t>
            </a:r>
          </a:p>
        </p:txBody>
      </p:sp>
    </p:spTree>
    <p:extLst>
      <p:ext uri="{BB962C8B-B14F-4D97-AF65-F5344CB8AC3E}">
        <p14:creationId xmlns:p14="http://schemas.microsoft.com/office/powerpoint/2010/main" val="20269406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3404</TotalTime>
  <Words>4345</Words>
  <Application>Microsoft Office PowerPoint</Application>
  <PresentationFormat>On-screen Show (4:3)</PresentationFormat>
  <Paragraphs>540</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Open Sans</vt:lpstr>
      <vt:lpstr>Wingdings</vt:lpstr>
      <vt:lpstr>Office Theme</vt:lpstr>
      <vt:lpstr>NEMSIS V3.5 The Important Changes: Describing the Whole EMS Event</vt:lpstr>
      <vt:lpstr>Something Besides eDisposition.12 is changing in NEMSIS V3.5? Why yes it is…!</vt:lpstr>
      <vt:lpstr>What were the goals of the V3.5 Change?</vt:lpstr>
      <vt:lpstr>Describing the Whole EMS Event What do we need to know?</vt:lpstr>
      <vt:lpstr>Describing the Whole EMS Event What needed improvement from 3.4 (3.3.4, 2.0)?</vt:lpstr>
      <vt:lpstr>So What Changed?</vt:lpstr>
      <vt:lpstr>What kind of call was it?</vt:lpstr>
      <vt:lpstr>PowerPoint Presentation</vt:lpstr>
      <vt:lpstr>PowerPoint Presentation</vt:lpstr>
      <vt:lpstr>PowerPoint Presentation</vt:lpstr>
      <vt:lpstr>PowerPoint Presentation</vt:lpstr>
      <vt:lpstr>PowerPoint Presentation</vt:lpstr>
      <vt:lpstr>If they refused care and/or transport – why? Makes it easier to track this as data and helps retire certain previous disposition values with a better use model</vt:lpstr>
      <vt:lpstr>PowerPoint Presentation</vt:lpstr>
      <vt:lpstr>How sick was the patient before and after EMS care? Two values added to better describe common findings</vt:lpstr>
      <vt:lpstr>Justification for Transfers New fields were created to allow space to capture the diagnosis of the physician ordering the transfer. A second element was added with fixed values so transfer reasons and patterns can better be analyzed</vt:lpstr>
      <vt:lpstr>eDisposition.21 - Type of Destination</vt:lpstr>
      <vt:lpstr>Other Significant Changes</vt:lpstr>
      <vt:lpstr>Existing Elements Modified in V3.5 Generally these elements had values added to remain current with changes in the EMS Environment</vt:lpstr>
      <vt:lpstr>Elements with Changes to  Element Name, Description, or Recurrence These changes occurred to improve usability or reflect changes in the EMS environment and needs </vt:lpstr>
      <vt:lpstr>New or Removed Elements in V3.5 These are Elements that are Completely New or were Permanently Removed and not replaced in V3.5</vt:lpstr>
      <vt:lpstr>Elements Removed and Replaced in V3.5 These are Elements that have been removed and replaced with new elements in V3.5 in order to better address the changing needs of the EMS Environment</vt:lpstr>
      <vt:lpstr>Changes in Submission Requirements to NEMSIS</vt:lpstr>
      <vt:lpstr>Questions?</vt:lpstr>
    </vt:vector>
  </TitlesOfParts>
  <Company>State of New Hampshire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Cooper, Richard</dc:creator>
  <cp:lastModifiedBy>Lauri Bradt</cp:lastModifiedBy>
  <cp:revision>266</cp:revision>
  <dcterms:created xsi:type="dcterms:W3CDTF">2017-08-18T17:28:40Z</dcterms:created>
  <dcterms:modified xsi:type="dcterms:W3CDTF">2022-10-05T21:33:18Z</dcterms:modified>
</cp:coreProperties>
</file>